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74" r:id="rId3"/>
    <p:sldId id="266" r:id="rId4"/>
    <p:sldId id="271" r:id="rId5"/>
    <p:sldId id="257" r:id="rId6"/>
    <p:sldId id="267" r:id="rId7"/>
    <p:sldId id="269" r:id="rId8"/>
    <p:sldId id="270" r:id="rId9"/>
    <p:sldId id="272" r:id="rId10"/>
    <p:sldId id="273" r:id="rId11"/>
    <p:sldId id="261"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7C6F8"/>
    <a:srgbClr val="06AAE8"/>
    <a:srgbClr val="FFC841"/>
    <a:srgbClr val="444444"/>
    <a:srgbClr val="3399FF"/>
    <a:srgbClr val="F8F8F8"/>
    <a:srgbClr val="9B9A9A"/>
    <a:srgbClr val="303030"/>
    <a:srgbClr val="70D4FA"/>
    <a:srgbClr val="A1E2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4" autoAdjust="0"/>
    <p:restoredTop sz="94662" autoAdjust="0"/>
  </p:normalViewPr>
  <p:slideViewPr>
    <p:cSldViewPr>
      <p:cViewPr varScale="1">
        <p:scale>
          <a:sx n="66" d="100"/>
          <a:sy n="66" d="100"/>
        </p:scale>
        <p:origin x="-1410" y="-9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34F95E7-8E21-4235-80B0-A3D659EBAF79}" type="datetimeFigureOut">
              <a:rPr lang="en-IN" smtClean="0"/>
              <a:t>21-09-2016</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7C4D45F-FD92-4EEF-84EF-D6462FA67F70}" type="slidenum">
              <a:rPr lang="en-IN" smtClean="0"/>
              <a:t>‹#›</a:t>
            </a:fld>
            <a:endParaRPr lang="en-IN"/>
          </a:p>
        </p:txBody>
      </p:sp>
    </p:spTree>
    <p:extLst>
      <p:ext uri="{BB962C8B-B14F-4D97-AF65-F5344CB8AC3E}">
        <p14:creationId xmlns:p14="http://schemas.microsoft.com/office/powerpoint/2010/main" val="4490045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1E02BDFA-D658-472B-8121-988FE0B5617C}" type="datetimeFigureOut">
              <a:rPr lang="en-IN" smtClean="0"/>
              <a:t>21-09-2016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362494496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E02BDFA-D658-472B-8121-988FE0B5617C}" type="datetimeFigureOut">
              <a:rPr lang="en-IN" smtClean="0"/>
              <a:t>21-09-2016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3741930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E02BDFA-D658-472B-8121-988FE0B5617C}" type="datetimeFigureOut">
              <a:rPr lang="en-IN" smtClean="0"/>
              <a:t>21-09-2016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3126166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E02BDFA-D658-472B-8121-988FE0B5617C}" type="datetimeFigureOut">
              <a:rPr lang="en-IN" smtClean="0"/>
              <a:t>21-09-2016</a:t>
            </a:fld>
            <a:endParaRPr lang="en-IN"/>
          </a:p>
        </p:txBody>
      </p:sp>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327020409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E02BDFA-D658-472B-8121-988FE0B5617C}" type="datetimeFigureOut">
              <a:rPr lang="en-IN" smtClean="0"/>
              <a:t>21-09-2016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106336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1E02BDFA-D658-472B-8121-988FE0B5617C}" type="datetimeFigureOut">
              <a:rPr lang="en-IN" smtClean="0"/>
              <a:t>21-09-2016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1745342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1E02BDFA-D658-472B-8121-988FE0B5617C}" type="datetimeFigureOut">
              <a:rPr lang="en-IN" smtClean="0"/>
              <a:t>21-09-2016</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1458697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1E02BDFA-D658-472B-8121-988FE0B5617C}" type="datetimeFigureOut">
              <a:rPr lang="en-IN" smtClean="0"/>
              <a:t>21-09-2016</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1308925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02BDFA-D658-472B-8121-988FE0B5617C}" type="datetimeFigureOut">
              <a:rPr lang="en-IN" smtClean="0"/>
              <a:t>21-09-2016</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3176505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2BDFA-D658-472B-8121-988FE0B5617C}" type="datetimeFigureOut">
              <a:rPr lang="en-IN" smtClean="0"/>
              <a:t>21-09-2016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4141625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2BDFA-D658-472B-8121-988FE0B5617C}" type="datetimeFigureOut">
              <a:rPr lang="en-IN" smtClean="0"/>
              <a:t>21-09-2016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ABE5A9-D852-4447-8859-223746DBD25B}" type="slidenum">
              <a:rPr lang="en-IN" smtClean="0"/>
              <a:t>‹#›</a:t>
            </a:fld>
            <a:endParaRPr lang="en-IN"/>
          </a:p>
        </p:txBody>
      </p:sp>
    </p:spTree>
    <p:extLst>
      <p:ext uri="{BB962C8B-B14F-4D97-AF65-F5344CB8AC3E}">
        <p14:creationId xmlns:p14="http://schemas.microsoft.com/office/powerpoint/2010/main" val="4230977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ABE5A9-D852-4447-8859-223746DBD25B}" type="slidenum">
              <a:rPr lang="en-IN" smtClean="0"/>
              <a:t>‹#›</a:t>
            </a:fld>
            <a:endParaRPr lang="en-IN"/>
          </a:p>
        </p:txBody>
      </p:sp>
      <p:pic>
        <p:nvPicPr>
          <p:cNvPr id="9" name="Picture 8"/>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7596336" y="6328718"/>
            <a:ext cx="1326282" cy="404459"/>
          </a:xfrm>
          <a:prstGeom prst="rect">
            <a:avLst/>
          </a:prstGeom>
        </p:spPr>
      </p:pic>
      <p:pic>
        <p:nvPicPr>
          <p:cNvPr id="7" name="Picture 6"/>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36068" y="6237312"/>
            <a:ext cx="1512168" cy="530945"/>
          </a:xfrm>
          <a:prstGeom prst="rect">
            <a:avLst/>
          </a:prstGeom>
        </p:spPr>
      </p:pic>
    </p:spTree>
    <p:extLst>
      <p:ext uri="{BB962C8B-B14F-4D97-AF65-F5344CB8AC3E}">
        <p14:creationId xmlns:p14="http://schemas.microsoft.com/office/powerpoint/2010/main" val="27295106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allelogram 8"/>
          <p:cNvSpPr/>
          <p:nvPr/>
        </p:nvSpPr>
        <p:spPr>
          <a:xfrm flipV="1">
            <a:off x="-396552" y="6165304"/>
            <a:ext cx="9937104" cy="771550"/>
          </a:xfrm>
          <a:prstGeom prst="parallelogram">
            <a:avLst/>
          </a:prstGeom>
          <a:solidFill>
            <a:srgbClr val="30303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p:cNvSpPr/>
          <p:nvPr/>
        </p:nvSpPr>
        <p:spPr>
          <a:xfrm>
            <a:off x="0" y="-27384"/>
            <a:ext cx="7807495" cy="6885384"/>
          </a:xfrm>
          <a:prstGeom prst="rect">
            <a:avLst/>
          </a:prstGeom>
          <a:blipFill dpi="0" rotWithShape="1">
            <a:blip r:embed="rId2">
              <a:alphaModFix amt="80000"/>
            </a:blip>
            <a:srcRect/>
            <a:stretch>
              <a:fillRect l="-17070" r="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8000" dirty="0">
              <a:latin typeface="Lato Black" panose="020F0502020204030203" pitchFamily="34" charset="0"/>
              <a:ea typeface="Lato Black" panose="020F0502020204030203" pitchFamily="34" charset="0"/>
              <a:cs typeface="Lato Black" panose="020F0502020204030203" pitchFamily="34" charset="0"/>
            </a:endParaRPr>
          </a:p>
        </p:txBody>
      </p:sp>
      <p:sp>
        <p:nvSpPr>
          <p:cNvPr id="6" name="Right Triangle 5"/>
          <p:cNvSpPr/>
          <p:nvPr/>
        </p:nvSpPr>
        <p:spPr>
          <a:xfrm rot="10800000">
            <a:off x="5076052" y="-27384"/>
            <a:ext cx="4064099" cy="10297144"/>
          </a:xfrm>
          <a:prstGeom prst="rtTriangle">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Parallelogram 7"/>
          <p:cNvSpPr/>
          <p:nvPr/>
        </p:nvSpPr>
        <p:spPr>
          <a:xfrm flipV="1">
            <a:off x="971600" y="5877272"/>
            <a:ext cx="8352928" cy="288032"/>
          </a:xfrm>
          <a:prstGeom prst="parallelogram">
            <a:avLst>
              <a:gd name="adj" fmla="val 5145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Freeform 18"/>
          <p:cNvSpPr/>
          <p:nvPr/>
        </p:nvSpPr>
        <p:spPr>
          <a:xfrm>
            <a:off x="60176" y="2968352"/>
            <a:ext cx="6096000" cy="1180728"/>
          </a:xfrm>
          <a:custGeom>
            <a:avLst/>
            <a:gdLst>
              <a:gd name="connsiteX0" fmla="*/ 0 w 6096000"/>
              <a:gd name="connsiteY0" fmla="*/ 0 h 3657600"/>
              <a:gd name="connsiteX1" fmla="*/ 6096000 w 6096000"/>
              <a:gd name="connsiteY1" fmla="*/ 0 h 3657600"/>
              <a:gd name="connsiteX2" fmla="*/ 6096000 w 6096000"/>
              <a:gd name="connsiteY2" fmla="*/ 3657600 h 3657600"/>
              <a:gd name="connsiteX3" fmla="*/ 0 w 6096000"/>
              <a:gd name="connsiteY3" fmla="*/ 3657600 h 3657600"/>
              <a:gd name="connsiteX4" fmla="*/ 0 w 6096000"/>
              <a:gd name="connsiteY4" fmla="*/ 0 h 365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3657600">
                <a:moveTo>
                  <a:pt x="0" y="0"/>
                </a:moveTo>
                <a:lnTo>
                  <a:pt x="6096000" y="0"/>
                </a:lnTo>
                <a:lnTo>
                  <a:pt x="6096000" y="3657600"/>
                </a:lnTo>
                <a:lnTo>
                  <a:pt x="0" y="3657600"/>
                </a:lnTo>
                <a:lnTo>
                  <a:pt x="0" y="0"/>
                </a:lnTo>
                <a:close/>
              </a:path>
            </a:pathLst>
          </a:custGeom>
          <a:no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304800" tIns="304800" rIns="304800" bIns="304800" numCol="1" spcCol="1270" anchor="ctr" anchorCtr="0">
            <a:noAutofit/>
          </a:bodyPr>
          <a:lstStyle/>
          <a:p>
            <a:pPr lvl="0" algn="ctr" defTabSz="3556000">
              <a:lnSpc>
                <a:spcPct val="90000"/>
              </a:lnSpc>
              <a:spcBef>
                <a:spcPct val="0"/>
              </a:spcBef>
              <a:spcAft>
                <a:spcPct val="35000"/>
              </a:spcAft>
            </a:pPr>
            <a:r>
              <a:rPr lang="en-IN" sz="8000" kern="1200" dirty="0" smtClean="0">
                <a:solidFill>
                  <a:schemeClr val="accent6"/>
                </a:solidFill>
                <a:latin typeface="Lato Black" panose="020F0502020204030203" pitchFamily="34" charset="0"/>
                <a:ea typeface="Lato Black" panose="020F0502020204030203" pitchFamily="34" charset="0"/>
                <a:cs typeface="Lato Black" panose="020F0502020204030203" pitchFamily="34" charset="0"/>
              </a:rPr>
              <a:t>Procured</a:t>
            </a:r>
            <a:endParaRPr lang="en-IN" sz="8000" kern="1200" dirty="0">
              <a:solidFill>
                <a:schemeClr val="accent6"/>
              </a:solidFill>
              <a:latin typeface="Lato Black" panose="020F0502020204030203" pitchFamily="34" charset="0"/>
              <a:ea typeface="Lato Black" panose="020F0502020204030203" pitchFamily="34" charset="0"/>
              <a:cs typeface="Lato Black" panose="020F0502020204030203" pitchFamily="34" charset="0"/>
            </a:endParaRPr>
          </a:p>
        </p:txBody>
      </p:sp>
      <p:sp>
        <p:nvSpPr>
          <p:cNvPr id="2" name="TextBox 1"/>
          <p:cNvSpPr txBox="1"/>
          <p:nvPr/>
        </p:nvSpPr>
        <p:spPr>
          <a:xfrm>
            <a:off x="2915816" y="3861048"/>
            <a:ext cx="2448272" cy="369332"/>
          </a:xfrm>
          <a:prstGeom prst="rect">
            <a:avLst/>
          </a:prstGeom>
          <a:noFill/>
        </p:spPr>
        <p:txBody>
          <a:bodyPr wrap="square" rtlCol="0">
            <a:spAutoFit/>
          </a:bodyPr>
          <a:lstStyle/>
          <a:p>
            <a:r>
              <a:rPr lang="en-IN" dirty="0" smtClean="0">
                <a:solidFill>
                  <a:srgbClr val="C00000"/>
                </a:solidFill>
              </a:rPr>
              <a:t>An online test platform</a:t>
            </a:r>
            <a:endParaRPr lang="en-IN" dirty="0">
              <a:solidFill>
                <a:srgbClr val="C00000"/>
              </a:solidFill>
            </a:endParaRPr>
          </a:p>
        </p:txBody>
      </p:sp>
    </p:spTree>
    <p:extLst>
      <p:ext uri="{BB962C8B-B14F-4D97-AF65-F5344CB8AC3E}">
        <p14:creationId xmlns:p14="http://schemas.microsoft.com/office/powerpoint/2010/main" val="589995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rallelogram 3"/>
          <p:cNvSpPr/>
          <p:nvPr/>
        </p:nvSpPr>
        <p:spPr>
          <a:xfrm rot="10800000" flipV="1">
            <a:off x="-612576" y="-27383"/>
            <a:ext cx="1872208" cy="648072"/>
          </a:xfrm>
          <a:prstGeom prst="parallelogram">
            <a:avLst>
              <a:gd name="adj" fmla="val 60834"/>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Parallelogram 4"/>
          <p:cNvSpPr/>
          <p:nvPr/>
        </p:nvSpPr>
        <p:spPr>
          <a:xfrm flipV="1">
            <a:off x="827584" y="-27383"/>
            <a:ext cx="720080"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ight Triangle 5"/>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Parallelogram 6"/>
          <p:cNvSpPr/>
          <p:nvPr/>
        </p:nvSpPr>
        <p:spPr>
          <a:xfrm flipV="1">
            <a:off x="1331640"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Parallelogram 8"/>
          <p:cNvSpPr/>
          <p:nvPr/>
        </p:nvSpPr>
        <p:spPr>
          <a:xfrm flipV="1">
            <a:off x="8100392"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p:cNvSpPr txBox="1"/>
          <p:nvPr/>
        </p:nvSpPr>
        <p:spPr>
          <a:xfrm>
            <a:off x="1691680"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Technology Stack</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cxnSp>
        <p:nvCxnSpPr>
          <p:cNvPr id="31" name="Straight Connector 30"/>
          <p:cNvCxnSpPr/>
          <p:nvPr/>
        </p:nvCxnSpPr>
        <p:spPr>
          <a:xfrm>
            <a:off x="179512" y="4854646"/>
            <a:ext cx="88569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79512" y="2708920"/>
            <a:ext cx="8712968" cy="0"/>
          </a:xfrm>
          <a:prstGeom prst="line">
            <a:avLst/>
          </a:prstGeom>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58190" y="764704"/>
            <a:ext cx="385555" cy="1800200"/>
          </a:xfrm>
          <a:prstGeom prst="rect">
            <a:avLst/>
          </a:prstGeom>
          <a:solidFill>
            <a:srgbClr val="47C6F8"/>
          </a:solidFill>
        </p:spPr>
        <p:txBody>
          <a:bodyPr vert="wordArtVert" wrap="square" rtlCol="0">
            <a:spAutoFit/>
          </a:bodyPr>
          <a:lstStyle/>
          <a:p>
            <a:pPr algn="ctr"/>
            <a:r>
              <a:rPr lang="en-IN" sz="1100" dirty="0" smtClean="0"/>
              <a:t>FRONTEND</a:t>
            </a:r>
            <a:endParaRPr lang="en-IN" sz="1100" dirty="0"/>
          </a:p>
        </p:txBody>
      </p:sp>
      <p:sp>
        <p:nvSpPr>
          <p:cNvPr id="37" name="TextBox 36"/>
          <p:cNvSpPr txBox="1"/>
          <p:nvPr/>
        </p:nvSpPr>
        <p:spPr>
          <a:xfrm>
            <a:off x="467544" y="4998662"/>
            <a:ext cx="385555" cy="1814714"/>
          </a:xfrm>
          <a:prstGeom prst="rect">
            <a:avLst/>
          </a:prstGeom>
          <a:solidFill>
            <a:srgbClr val="47C6F8"/>
          </a:solidFill>
        </p:spPr>
        <p:txBody>
          <a:bodyPr vert="wordArtVert" wrap="square" rtlCol="0">
            <a:spAutoFit/>
          </a:bodyPr>
          <a:lstStyle/>
          <a:p>
            <a:pPr algn="ctr"/>
            <a:r>
              <a:rPr lang="en-IN" sz="1100" dirty="0" smtClean="0"/>
              <a:t>DATABASE</a:t>
            </a:r>
            <a:endParaRPr lang="en-IN" sz="1100" dirty="0"/>
          </a:p>
        </p:txBody>
      </p:sp>
      <p:sp>
        <p:nvSpPr>
          <p:cNvPr id="38" name="TextBox 37"/>
          <p:cNvSpPr txBox="1"/>
          <p:nvPr/>
        </p:nvSpPr>
        <p:spPr>
          <a:xfrm>
            <a:off x="467544" y="2924944"/>
            <a:ext cx="385555" cy="1628800"/>
          </a:xfrm>
          <a:prstGeom prst="rect">
            <a:avLst/>
          </a:prstGeom>
          <a:solidFill>
            <a:srgbClr val="47C6F8"/>
          </a:solidFill>
        </p:spPr>
        <p:txBody>
          <a:bodyPr vert="wordArtVert" wrap="square" rtlCol="0">
            <a:spAutoFit/>
          </a:bodyPr>
          <a:lstStyle/>
          <a:p>
            <a:pPr algn="ctr"/>
            <a:r>
              <a:rPr lang="en-IN" sz="1100" dirty="0" smtClean="0"/>
              <a:t>BACKEND</a:t>
            </a:r>
            <a:endParaRPr lang="en-IN" sz="1100" dirty="0"/>
          </a:p>
        </p:txBody>
      </p:sp>
      <p:pic>
        <p:nvPicPr>
          <p:cNvPr id="45" name="Picture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2102" y="1340768"/>
            <a:ext cx="3093914" cy="823560"/>
          </a:xfrm>
          <a:prstGeom prst="rect">
            <a:avLst/>
          </a:prstGeom>
        </p:spPr>
      </p:pic>
      <p:pic>
        <p:nvPicPr>
          <p:cNvPr id="46" name="Picture 4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89290" y="1308456"/>
            <a:ext cx="2163030" cy="824400"/>
          </a:xfrm>
          <a:prstGeom prst="rect">
            <a:avLst/>
          </a:prstGeom>
        </p:spPr>
      </p:pic>
      <p:pic>
        <p:nvPicPr>
          <p:cNvPr id="47" name="Picture 4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63688" y="3140968"/>
            <a:ext cx="3507186" cy="948694"/>
          </a:xfrm>
          <a:prstGeom prst="rect">
            <a:avLst/>
          </a:prstGeom>
        </p:spPr>
      </p:pic>
      <p:pic>
        <p:nvPicPr>
          <p:cNvPr id="48" name="Picture 4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79825" y="5582370"/>
            <a:ext cx="2676151" cy="726950"/>
          </a:xfrm>
          <a:prstGeom prst="rect">
            <a:avLst/>
          </a:prstGeom>
        </p:spPr>
      </p:pic>
      <p:pic>
        <p:nvPicPr>
          <p:cNvPr id="49" name="Picture 4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004048" y="5301208"/>
            <a:ext cx="1836684" cy="949910"/>
          </a:xfrm>
          <a:prstGeom prst="rect">
            <a:avLst/>
          </a:prstGeom>
        </p:spPr>
      </p:pic>
      <p:pic>
        <p:nvPicPr>
          <p:cNvPr id="50" name="Picture 49"/>
          <p:cNvPicPr>
            <a:picLocks noChangeAspect="1"/>
          </p:cNvPicPr>
          <p:nvPr/>
        </p:nvPicPr>
        <p:blipFill rotWithShape="1">
          <a:blip r:embed="rId7" cstate="print">
            <a:extLst>
              <a:ext uri="{28A0092B-C50C-407E-A947-70E740481C1C}">
                <a14:useLocalDpi xmlns:a14="http://schemas.microsoft.com/office/drawing/2010/main" val="0"/>
              </a:ext>
            </a:extLst>
          </a:blip>
          <a:srcRect l="22892" t="33268" r="19005" b="31124"/>
          <a:stretch/>
        </p:blipFill>
        <p:spPr>
          <a:xfrm>
            <a:off x="5815158" y="3069147"/>
            <a:ext cx="1997202" cy="1223949"/>
          </a:xfrm>
          <a:prstGeom prst="rect">
            <a:avLst/>
          </a:prstGeom>
        </p:spPr>
      </p:pic>
    </p:spTree>
    <p:extLst>
      <p:ext uri="{BB962C8B-B14F-4D97-AF65-F5344CB8AC3E}">
        <p14:creationId xmlns:p14="http://schemas.microsoft.com/office/powerpoint/2010/main" val="4270145204"/>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 y="0"/>
            <a:ext cx="9158496" cy="6858000"/>
          </a:xfrm>
          <a:prstGeom prst="rect">
            <a:avLst/>
          </a:prstGeom>
        </p:spPr>
      </p:pic>
      <p:sp>
        <p:nvSpPr>
          <p:cNvPr id="6" name="Right Triangle 5"/>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p:cNvSpPr txBox="1"/>
          <p:nvPr/>
        </p:nvSpPr>
        <p:spPr>
          <a:xfrm>
            <a:off x="1043608" y="1916832"/>
            <a:ext cx="7416824" cy="300082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dirty="0" smtClean="0"/>
              <a:t>Automated surveillance</a:t>
            </a:r>
            <a:endParaRPr lang="en-IN" dirty="0"/>
          </a:p>
          <a:p>
            <a:pPr marL="285750" indent="-285750">
              <a:lnSpc>
                <a:spcPct val="150000"/>
              </a:lnSpc>
              <a:buFont typeface="Wingdings" panose="05000000000000000000" pitchFamily="2" charset="2"/>
              <a:buChar char="Ø"/>
            </a:pPr>
            <a:r>
              <a:rPr lang="en-IN" dirty="0" smtClean="0"/>
              <a:t>Social connect</a:t>
            </a:r>
          </a:p>
          <a:p>
            <a:pPr marL="285750" indent="-285750">
              <a:lnSpc>
                <a:spcPct val="150000"/>
              </a:lnSpc>
              <a:buFont typeface="Wingdings" panose="05000000000000000000" pitchFamily="2" charset="2"/>
              <a:buChar char="Ø"/>
            </a:pPr>
            <a:r>
              <a:rPr lang="en-IN" dirty="0" smtClean="0"/>
              <a:t>Pre-asses for candidates</a:t>
            </a:r>
          </a:p>
          <a:p>
            <a:pPr marL="285750" indent="-285750">
              <a:lnSpc>
                <a:spcPct val="150000"/>
              </a:lnSpc>
              <a:buFont typeface="Wingdings" panose="05000000000000000000" pitchFamily="2" charset="2"/>
              <a:buChar char="Ø"/>
            </a:pPr>
            <a:r>
              <a:rPr lang="en-IN" dirty="0" smtClean="0"/>
              <a:t>Pre-shortlisting for HR’s</a:t>
            </a:r>
          </a:p>
          <a:p>
            <a:pPr marL="285750" indent="-285750">
              <a:lnSpc>
                <a:spcPct val="150000"/>
              </a:lnSpc>
              <a:buFont typeface="Wingdings" panose="05000000000000000000" pitchFamily="2" charset="2"/>
              <a:buChar char="Ø"/>
            </a:pPr>
            <a:r>
              <a:rPr lang="en-IN" dirty="0" smtClean="0"/>
              <a:t>Going Mobile</a:t>
            </a:r>
          </a:p>
          <a:p>
            <a:pPr marL="285750" indent="-285750">
              <a:lnSpc>
                <a:spcPct val="150000"/>
              </a:lnSpc>
              <a:buFont typeface="Wingdings" panose="05000000000000000000" pitchFamily="2" charset="2"/>
              <a:buChar char="Ø"/>
            </a:pPr>
            <a:r>
              <a:rPr lang="en-IN" dirty="0" smtClean="0"/>
              <a:t>Analysis at forefront</a:t>
            </a:r>
          </a:p>
          <a:p>
            <a:pPr marL="285750" indent="-285750">
              <a:lnSpc>
                <a:spcPct val="150000"/>
              </a:lnSpc>
              <a:buFont typeface="Wingdings" panose="05000000000000000000" pitchFamily="2" charset="2"/>
              <a:buChar char="Ø"/>
            </a:pPr>
            <a:r>
              <a:rPr lang="en-IN" dirty="0" smtClean="0"/>
              <a:t>Increased security</a:t>
            </a:r>
            <a:endParaRPr lang="en-IN" dirty="0"/>
          </a:p>
        </p:txBody>
      </p:sp>
    </p:spTree>
    <p:extLst>
      <p:ext uri="{BB962C8B-B14F-4D97-AF65-F5344CB8AC3E}">
        <p14:creationId xmlns:p14="http://schemas.microsoft.com/office/powerpoint/2010/main" val="4027691284"/>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par>
                          <p:cTn id="11" fill="hold">
                            <p:stCondLst>
                              <p:cond delay="1000"/>
                            </p:stCondLst>
                            <p:childTnLst>
                              <p:par>
                                <p:cTn id="12" presetID="10" presetClass="exit" presetSubtype="0" fill="hold" nodeType="afterEffect">
                                  <p:stCondLst>
                                    <p:cond delay="0"/>
                                  </p:stCondLst>
                                  <p:childTnLst>
                                    <p:animEffect transition="out" filter="fade">
                                      <p:cBhvr>
                                        <p:cTn id="13" dur="500"/>
                                        <p:tgtEl>
                                          <p:spTgt spid="2"/>
                                        </p:tgtEl>
                                      </p:cBhvr>
                                    </p:animEffect>
                                    <p:set>
                                      <p:cBhvr>
                                        <p:cTn id="14" dur="1" fill="hold">
                                          <p:stCondLst>
                                            <p:cond delay="499"/>
                                          </p:stCondLst>
                                        </p:cTn>
                                        <p:tgtEl>
                                          <p:spTgt spid="2"/>
                                        </p:tgtEl>
                                        <p:attrNameLst>
                                          <p:attrName>style.visibility</p:attrName>
                                        </p:attrNameLst>
                                      </p:cBhvr>
                                      <p:to>
                                        <p:strVal val="hidden"/>
                                      </p:to>
                                    </p:se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7">
                                            <p:txEl>
                                              <p:pRg st="0" end="0"/>
                                            </p:txEl>
                                          </p:spTgt>
                                        </p:tgtEl>
                                        <p:attrNameLst>
                                          <p:attrName>style.visibility</p:attrName>
                                        </p:attrNameLst>
                                      </p:cBhvr>
                                      <p:to>
                                        <p:strVal val="visible"/>
                                      </p:to>
                                    </p:set>
                                    <p:anim calcmode="lin" valueType="num">
                                      <p:cBhvr>
                                        <p:cTn id="18"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19" dur="500" fill="hold"/>
                                        <p:tgtEl>
                                          <p:spTgt spid="7">
                                            <p:txEl>
                                              <p:pRg st="0" end="0"/>
                                            </p:txEl>
                                          </p:spTgt>
                                        </p:tgtEl>
                                        <p:attrNameLst>
                                          <p:attrName>ppt_h</p:attrName>
                                        </p:attrNameLst>
                                      </p:cBhvr>
                                      <p:tavLst>
                                        <p:tav tm="0">
                                          <p:val>
                                            <p:fltVal val="0"/>
                                          </p:val>
                                        </p:tav>
                                        <p:tav tm="100000">
                                          <p:val>
                                            <p:strVal val="#ppt_h"/>
                                          </p:val>
                                        </p:tav>
                                      </p:tavLst>
                                    </p:anim>
                                    <p:animEffect transition="in" filter="fade">
                                      <p:cBhvr>
                                        <p:cTn id="20" dur="500"/>
                                        <p:tgtEl>
                                          <p:spTgt spid="7">
                                            <p:txEl>
                                              <p:pRg st="0" end="0"/>
                                            </p:txEl>
                                          </p:spTgt>
                                        </p:tgtEl>
                                      </p:cBhvr>
                                    </p:animEffect>
                                  </p:childTnLst>
                                </p:cTn>
                              </p:par>
                            </p:childTnLst>
                          </p:cTn>
                        </p:par>
                        <p:par>
                          <p:cTn id="21" fill="hold">
                            <p:stCondLst>
                              <p:cond delay="2000"/>
                            </p:stCondLst>
                            <p:childTnLst>
                              <p:par>
                                <p:cTn id="22" presetID="53" presetClass="entr" presetSubtype="16" fill="hold" grpId="0" nodeType="afterEffect">
                                  <p:stCondLst>
                                    <p:cond delay="0"/>
                                  </p:stCondLst>
                                  <p:childTnLst>
                                    <p:set>
                                      <p:cBhvr>
                                        <p:cTn id="23" dur="1" fill="hold">
                                          <p:stCondLst>
                                            <p:cond delay="0"/>
                                          </p:stCondLst>
                                        </p:cTn>
                                        <p:tgtEl>
                                          <p:spTgt spid="7">
                                            <p:txEl>
                                              <p:pRg st="1" end="1"/>
                                            </p:txEl>
                                          </p:spTgt>
                                        </p:tgtEl>
                                        <p:attrNameLst>
                                          <p:attrName>style.visibility</p:attrName>
                                        </p:attrNameLst>
                                      </p:cBhvr>
                                      <p:to>
                                        <p:strVal val="visible"/>
                                      </p:to>
                                    </p:set>
                                    <p:anim calcmode="lin" valueType="num">
                                      <p:cBhvr>
                                        <p:cTn id="24" dur="500" fill="hold"/>
                                        <p:tgtEl>
                                          <p:spTgt spid="7">
                                            <p:txEl>
                                              <p:pRg st="1" end="1"/>
                                            </p:txEl>
                                          </p:spTgt>
                                        </p:tgtEl>
                                        <p:attrNameLst>
                                          <p:attrName>ppt_w</p:attrName>
                                        </p:attrNameLst>
                                      </p:cBhvr>
                                      <p:tavLst>
                                        <p:tav tm="0">
                                          <p:val>
                                            <p:fltVal val="0"/>
                                          </p:val>
                                        </p:tav>
                                        <p:tav tm="100000">
                                          <p:val>
                                            <p:strVal val="#ppt_w"/>
                                          </p:val>
                                        </p:tav>
                                      </p:tavLst>
                                    </p:anim>
                                    <p:anim calcmode="lin" valueType="num">
                                      <p:cBhvr>
                                        <p:cTn id="25" dur="500" fill="hold"/>
                                        <p:tgtEl>
                                          <p:spTgt spid="7">
                                            <p:txEl>
                                              <p:pRg st="1" end="1"/>
                                            </p:txEl>
                                          </p:spTgt>
                                        </p:tgtEl>
                                        <p:attrNameLst>
                                          <p:attrName>ppt_h</p:attrName>
                                        </p:attrNameLst>
                                      </p:cBhvr>
                                      <p:tavLst>
                                        <p:tav tm="0">
                                          <p:val>
                                            <p:fltVal val="0"/>
                                          </p:val>
                                        </p:tav>
                                        <p:tav tm="100000">
                                          <p:val>
                                            <p:strVal val="#ppt_h"/>
                                          </p:val>
                                        </p:tav>
                                      </p:tavLst>
                                    </p:anim>
                                    <p:animEffect transition="in" filter="fade">
                                      <p:cBhvr>
                                        <p:cTn id="26" dur="500"/>
                                        <p:tgtEl>
                                          <p:spTgt spid="7">
                                            <p:txEl>
                                              <p:pRg st="1" end="1"/>
                                            </p:txEl>
                                          </p:spTgt>
                                        </p:tgtEl>
                                      </p:cBhvr>
                                    </p:animEffect>
                                  </p:childTnLst>
                                </p:cTn>
                              </p:par>
                            </p:childTnLst>
                          </p:cTn>
                        </p:par>
                        <p:par>
                          <p:cTn id="27" fill="hold">
                            <p:stCondLst>
                              <p:cond delay="2500"/>
                            </p:stCondLst>
                            <p:childTnLst>
                              <p:par>
                                <p:cTn id="28" presetID="53" presetClass="entr" presetSubtype="16" fill="hold" grpId="0" nodeType="afterEffect">
                                  <p:stCondLst>
                                    <p:cond delay="0"/>
                                  </p:stCondLst>
                                  <p:childTnLst>
                                    <p:set>
                                      <p:cBhvr>
                                        <p:cTn id="29" dur="1" fill="hold">
                                          <p:stCondLst>
                                            <p:cond delay="0"/>
                                          </p:stCondLst>
                                        </p:cTn>
                                        <p:tgtEl>
                                          <p:spTgt spid="7">
                                            <p:txEl>
                                              <p:pRg st="2" end="2"/>
                                            </p:txEl>
                                          </p:spTgt>
                                        </p:tgtEl>
                                        <p:attrNameLst>
                                          <p:attrName>style.visibility</p:attrName>
                                        </p:attrNameLst>
                                      </p:cBhvr>
                                      <p:to>
                                        <p:strVal val="visible"/>
                                      </p:to>
                                    </p:set>
                                    <p:anim calcmode="lin" valueType="num">
                                      <p:cBhvr>
                                        <p:cTn id="30" dur="500" fill="hold"/>
                                        <p:tgtEl>
                                          <p:spTgt spid="7">
                                            <p:txEl>
                                              <p:pRg st="2" end="2"/>
                                            </p:txEl>
                                          </p:spTgt>
                                        </p:tgtEl>
                                        <p:attrNameLst>
                                          <p:attrName>ppt_w</p:attrName>
                                        </p:attrNameLst>
                                      </p:cBhvr>
                                      <p:tavLst>
                                        <p:tav tm="0">
                                          <p:val>
                                            <p:fltVal val="0"/>
                                          </p:val>
                                        </p:tav>
                                        <p:tav tm="100000">
                                          <p:val>
                                            <p:strVal val="#ppt_w"/>
                                          </p:val>
                                        </p:tav>
                                      </p:tavLst>
                                    </p:anim>
                                    <p:anim calcmode="lin" valueType="num">
                                      <p:cBhvr>
                                        <p:cTn id="31" dur="500" fill="hold"/>
                                        <p:tgtEl>
                                          <p:spTgt spid="7">
                                            <p:txEl>
                                              <p:pRg st="2" end="2"/>
                                            </p:txEl>
                                          </p:spTgt>
                                        </p:tgtEl>
                                        <p:attrNameLst>
                                          <p:attrName>ppt_h</p:attrName>
                                        </p:attrNameLst>
                                      </p:cBhvr>
                                      <p:tavLst>
                                        <p:tav tm="0">
                                          <p:val>
                                            <p:fltVal val="0"/>
                                          </p:val>
                                        </p:tav>
                                        <p:tav tm="100000">
                                          <p:val>
                                            <p:strVal val="#ppt_h"/>
                                          </p:val>
                                        </p:tav>
                                      </p:tavLst>
                                    </p:anim>
                                    <p:animEffect transition="in" filter="fade">
                                      <p:cBhvr>
                                        <p:cTn id="32" dur="500"/>
                                        <p:tgtEl>
                                          <p:spTgt spid="7">
                                            <p:txEl>
                                              <p:pRg st="2" end="2"/>
                                            </p:txEl>
                                          </p:spTgt>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7">
                                            <p:txEl>
                                              <p:pRg st="3" end="3"/>
                                            </p:txEl>
                                          </p:spTgt>
                                        </p:tgtEl>
                                        <p:attrNameLst>
                                          <p:attrName>style.visibility</p:attrName>
                                        </p:attrNameLst>
                                      </p:cBhvr>
                                      <p:to>
                                        <p:strVal val="visible"/>
                                      </p:to>
                                    </p:set>
                                    <p:anim calcmode="lin" valueType="num">
                                      <p:cBhvr>
                                        <p:cTn id="36" dur="500" fill="hold"/>
                                        <p:tgtEl>
                                          <p:spTgt spid="7">
                                            <p:txEl>
                                              <p:pRg st="3" end="3"/>
                                            </p:txEl>
                                          </p:spTgt>
                                        </p:tgtEl>
                                        <p:attrNameLst>
                                          <p:attrName>ppt_w</p:attrName>
                                        </p:attrNameLst>
                                      </p:cBhvr>
                                      <p:tavLst>
                                        <p:tav tm="0">
                                          <p:val>
                                            <p:fltVal val="0"/>
                                          </p:val>
                                        </p:tav>
                                        <p:tav tm="100000">
                                          <p:val>
                                            <p:strVal val="#ppt_w"/>
                                          </p:val>
                                        </p:tav>
                                      </p:tavLst>
                                    </p:anim>
                                    <p:anim calcmode="lin" valueType="num">
                                      <p:cBhvr>
                                        <p:cTn id="37" dur="500" fill="hold"/>
                                        <p:tgtEl>
                                          <p:spTgt spid="7">
                                            <p:txEl>
                                              <p:pRg st="3" end="3"/>
                                            </p:txEl>
                                          </p:spTgt>
                                        </p:tgtEl>
                                        <p:attrNameLst>
                                          <p:attrName>ppt_h</p:attrName>
                                        </p:attrNameLst>
                                      </p:cBhvr>
                                      <p:tavLst>
                                        <p:tav tm="0">
                                          <p:val>
                                            <p:fltVal val="0"/>
                                          </p:val>
                                        </p:tav>
                                        <p:tav tm="100000">
                                          <p:val>
                                            <p:strVal val="#ppt_h"/>
                                          </p:val>
                                        </p:tav>
                                      </p:tavLst>
                                    </p:anim>
                                    <p:animEffect transition="in" filter="fade">
                                      <p:cBhvr>
                                        <p:cTn id="38" dur="500"/>
                                        <p:tgtEl>
                                          <p:spTgt spid="7">
                                            <p:txEl>
                                              <p:pRg st="3" end="3"/>
                                            </p:txEl>
                                          </p:spTgt>
                                        </p:tgtEl>
                                      </p:cBhvr>
                                    </p:animEffect>
                                  </p:childTnLst>
                                </p:cTn>
                              </p:par>
                            </p:childTnLst>
                          </p:cTn>
                        </p:par>
                        <p:par>
                          <p:cTn id="39" fill="hold">
                            <p:stCondLst>
                              <p:cond delay="3500"/>
                            </p:stCondLst>
                            <p:childTnLst>
                              <p:par>
                                <p:cTn id="40" presetID="53" presetClass="entr" presetSubtype="16" fill="hold" grpId="0" nodeType="afterEffect">
                                  <p:stCondLst>
                                    <p:cond delay="0"/>
                                  </p:stCondLst>
                                  <p:childTnLst>
                                    <p:set>
                                      <p:cBhvr>
                                        <p:cTn id="41" dur="1" fill="hold">
                                          <p:stCondLst>
                                            <p:cond delay="0"/>
                                          </p:stCondLst>
                                        </p:cTn>
                                        <p:tgtEl>
                                          <p:spTgt spid="7">
                                            <p:txEl>
                                              <p:pRg st="4" end="4"/>
                                            </p:txEl>
                                          </p:spTgt>
                                        </p:tgtEl>
                                        <p:attrNameLst>
                                          <p:attrName>style.visibility</p:attrName>
                                        </p:attrNameLst>
                                      </p:cBhvr>
                                      <p:to>
                                        <p:strVal val="visible"/>
                                      </p:to>
                                    </p:set>
                                    <p:anim calcmode="lin" valueType="num">
                                      <p:cBhvr>
                                        <p:cTn id="42" dur="500" fill="hold"/>
                                        <p:tgtEl>
                                          <p:spTgt spid="7">
                                            <p:txEl>
                                              <p:pRg st="4" end="4"/>
                                            </p:txEl>
                                          </p:spTgt>
                                        </p:tgtEl>
                                        <p:attrNameLst>
                                          <p:attrName>ppt_w</p:attrName>
                                        </p:attrNameLst>
                                      </p:cBhvr>
                                      <p:tavLst>
                                        <p:tav tm="0">
                                          <p:val>
                                            <p:fltVal val="0"/>
                                          </p:val>
                                        </p:tav>
                                        <p:tav tm="100000">
                                          <p:val>
                                            <p:strVal val="#ppt_w"/>
                                          </p:val>
                                        </p:tav>
                                      </p:tavLst>
                                    </p:anim>
                                    <p:anim calcmode="lin" valueType="num">
                                      <p:cBhvr>
                                        <p:cTn id="43" dur="500" fill="hold"/>
                                        <p:tgtEl>
                                          <p:spTgt spid="7">
                                            <p:txEl>
                                              <p:pRg st="4" end="4"/>
                                            </p:txEl>
                                          </p:spTgt>
                                        </p:tgtEl>
                                        <p:attrNameLst>
                                          <p:attrName>ppt_h</p:attrName>
                                        </p:attrNameLst>
                                      </p:cBhvr>
                                      <p:tavLst>
                                        <p:tav tm="0">
                                          <p:val>
                                            <p:fltVal val="0"/>
                                          </p:val>
                                        </p:tav>
                                        <p:tav tm="100000">
                                          <p:val>
                                            <p:strVal val="#ppt_h"/>
                                          </p:val>
                                        </p:tav>
                                      </p:tavLst>
                                    </p:anim>
                                    <p:animEffect transition="in" filter="fade">
                                      <p:cBhvr>
                                        <p:cTn id="44" dur="500"/>
                                        <p:tgtEl>
                                          <p:spTgt spid="7">
                                            <p:txEl>
                                              <p:pRg st="4" end="4"/>
                                            </p:txEl>
                                          </p:spTgt>
                                        </p:tgtEl>
                                      </p:cBhvr>
                                    </p:animEffect>
                                  </p:childTnLst>
                                </p:cTn>
                              </p:par>
                            </p:childTnLst>
                          </p:cTn>
                        </p:par>
                        <p:par>
                          <p:cTn id="45" fill="hold">
                            <p:stCondLst>
                              <p:cond delay="4000"/>
                            </p:stCondLst>
                            <p:childTnLst>
                              <p:par>
                                <p:cTn id="46" presetID="53" presetClass="entr" presetSubtype="16" fill="hold" grpId="0" nodeType="afterEffect">
                                  <p:stCondLst>
                                    <p:cond delay="0"/>
                                  </p:stCondLst>
                                  <p:childTnLst>
                                    <p:set>
                                      <p:cBhvr>
                                        <p:cTn id="47" dur="1" fill="hold">
                                          <p:stCondLst>
                                            <p:cond delay="0"/>
                                          </p:stCondLst>
                                        </p:cTn>
                                        <p:tgtEl>
                                          <p:spTgt spid="7">
                                            <p:txEl>
                                              <p:pRg st="5" end="5"/>
                                            </p:txEl>
                                          </p:spTgt>
                                        </p:tgtEl>
                                        <p:attrNameLst>
                                          <p:attrName>style.visibility</p:attrName>
                                        </p:attrNameLst>
                                      </p:cBhvr>
                                      <p:to>
                                        <p:strVal val="visible"/>
                                      </p:to>
                                    </p:set>
                                    <p:anim calcmode="lin" valueType="num">
                                      <p:cBhvr>
                                        <p:cTn id="48" dur="500" fill="hold"/>
                                        <p:tgtEl>
                                          <p:spTgt spid="7">
                                            <p:txEl>
                                              <p:pRg st="5" end="5"/>
                                            </p:txEl>
                                          </p:spTgt>
                                        </p:tgtEl>
                                        <p:attrNameLst>
                                          <p:attrName>ppt_w</p:attrName>
                                        </p:attrNameLst>
                                      </p:cBhvr>
                                      <p:tavLst>
                                        <p:tav tm="0">
                                          <p:val>
                                            <p:fltVal val="0"/>
                                          </p:val>
                                        </p:tav>
                                        <p:tav tm="100000">
                                          <p:val>
                                            <p:strVal val="#ppt_w"/>
                                          </p:val>
                                        </p:tav>
                                      </p:tavLst>
                                    </p:anim>
                                    <p:anim calcmode="lin" valueType="num">
                                      <p:cBhvr>
                                        <p:cTn id="49" dur="500" fill="hold"/>
                                        <p:tgtEl>
                                          <p:spTgt spid="7">
                                            <p:txEl>
                                              <p:pRg st="5" end="5"/>
                                            </p:txEl>
                                          </p:spTgt>
                                        </p:tgtEl>
                                        <p:attrNameLst>
                                          <p:attrName>ppt_h</p:attrName>
                                        </p:attrNameLst>
                                      </p:cBhvr>
                                      <p:tavLst>
                                        <p:tav tm="0">
                                          <p:val>
                                            <p:fltVal val="0"/>
                                          </p:val>
                                        </p:tav>
                                        <p:tav tm="100000">
                                          <p:val>
                                            <p:strVal val="#ppt_h"/>
                                          </p:val>
                                        </p:tav>
                                      </p:tavLst>
                                    </p:anim>
                                    <p:animEffect transition="in" filter="fade">
                                      <p:cBhvr>
                                        <p:cTn id="50" dur="500"/>
                                        <p:tgtEl>
                                          <p:spTgt spid="7">
                                            <p:txEl>
                                              <p:pRg st="5" end="5"/>
                                            </p:txEl>
                                          </p:spTgt>
                                        </p:tgtEl>
                                      </p:cBhvr>
                                    </p:animEffect>
                                  </p:childTnLst>
                                </p:cTn>
                              </p:par>
                            </p:childTnLst>
                          </p:cTn>
                        </p:par>
                        <p:par>
                          <p:cTn id="51" fill="hold">
                            <p:stCondLst>
                              <p:cond delay="4500"/>
                            </p:stCondLst>
                            <p:childTnLst>
                              <p:par>
                                <p:cTn id="52" presetID="53" presetClass="entr" presetSubtype="16" fill="hold" grpId="0" nodeType="afterEffect">
                                  <p:stCondLst>
                                    <p:cond delay="0"/>
                                  </p:stCondLst>
                                  <p:childTnLst>
                                    <p:set>
                                      <p:cBhvr>
                                        <p:cTn id="53" dur="1" fill="hold">
                                          <p:stCondLst>
                                            <p:cond delay="0"/>
                                          </p:stCondLst>
                                        </p:cTn>
                                        <p:tgtEl>
                                          <p:spTgt spid="7">
                                            <p:txEl>
                                              <p:pRg st="6" end="6"/>
                                            </p:txEl>
                                          </p:spTgt>
                                        </p:tgtEl>
                                        <p:attrNameLst>
                                          <p:attrName>style.visibility</p:attrName>
                                        </p:attrNameLst>
                                      </p:cBhvr>
                                      <p:to>
                                        <p:strVal val="visible"/>
                                      </p:to>
                                    </p:set>
                                    <p:anim calcmode="lin" valueType="num">
                                      <p:cBhvr>
                                        <p:cTn id="54" dur="500" fill="hold"/>
                                        <p:tgtEl>
                                          <p:spTgt spid="7">
                                            <p:txEl>
                                              <p:pRg st="6" end="6"/>
                                            </p:txEl>
                                          </p:spTgt>
                                        </p:tgtEl>
                                        <p:attrNameLst>
                                          <p:attrName>ppt_w</p:attrName>
                                        </p:attrNameLst>
                                      </p:cBhvr>
                                      <p:tavLst>
                                        <p:tav tm="0">
                                          <p:val>
                                            <p:fltVal val="0"/>
                                          </p:val>
                                        </p:tav>
                                        <p:tav tm="100000">
                                          <p:val>
                                            <p:strVal val="#ppt_w"/>
                                          </p:val>
                                        </p:tav>
                                      </p:tavLst>
                                    </p:anim>
                                    <p:anim calcmode="lin" valueType="num">
                                      <p:cBhvr>
                                        <p:cTn id="55" dur="500" fill="hold"/>
                                        <p:tgtEl>
                                          <p:spTgt spid="7">
                                            <p:txEl>
                                              <p:pRg st="6" end="6"/>
                                            </p:txEl>
                                          </p:spTgt>
                                        </p:tgtEl>
                                        <p:attrNameLst>
                                          <p:attrName>ppt_h</p:attrName>
                                        </p:attrNameLst>
                                      </p:cBhvr>
                                      <p:tavLst>
                                        <p:tav tm="0">
                                          <p:val>
                                            <p:fltVal val="0"/>
                                          </p:val>
                                        </p:tav>
                                        <p:tav tm="100000">
                                          <p:val>
                                            <p:strVal val="#ppt_h"/>
                                          </p:val>
                                        </p:tav>
                                      </p:tavLst>
                                    </p:anim>
                                    <p:animEffect transition="in" filter="fade">
                                      <p:cBhvr>
                                        <p:cTn id="56"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arallelogram 5"/>
          <p:cNvSpPr/>
          <p:nvPr/>
        </p:nvSpPr>
        <p:spPr>
          <a:xfrm flipV="1">
            <a:off x="1043608"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Parallelogram 6"/>
          <p:cNvSpPr/>
          <p:nvPr/>
        </p:nvSpPr>
        <p:spPr>
          <a:xfrm rot="10800000" flipV="1">
            <a:off x="-828600" y="-27384"/>
            <a:ext cx="1872208"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Parallelogram 7"/>
          <p:cNvSpPr/>
          <p:nvPr/>
        </p:nvSpPr>
        <p:spPr>
          <a:xfrm flipV="1">
            <a:off x="611560" y="-27384"/>
            <a:ext cx="648072"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Parallelogram 8"/>
          <p:cNvSpPr/>
          <p:nvPr/>
        </p:nvSpPr>
        <p:spPr>
          <a:xfrm flipV="1">
            <a:off x="7812360"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p:cNvSpPr txBox="1"/>
          <p:nvPr/>
        </p:nvSpPr>
        <p:spPr>
          <a:xfrm>
            <a:off x="1403648"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Agenda</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1" name="Right Triangle 10"/>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4" name="Straight Connector 13"/>
          <p:cNvCxnSpPr/>
          <p:nvPr/>
        </p:nvCxnSpPr>
        <p:spPr>
          <a:xfrm flipV="1">
            <a:off x="1533495" y="3196349"/>
            <a:ext cx="1" cy="2534507"/>
          </a:xfrm>
          <a:prstGeom prst="line">
            <a:avLst/>
          </a:prstGeom>
          <a:solidFill>
            <a:schemeClr val="tx1">
              <a:lumMod val="85000"/>
              <a:lumOff val="15000"/>
            </a:schemeClr>
          </a:solidFill>
          <a:ln w="381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1533496" y="1485365"/>
            <a:ext cx="0" cy="2183021"/>
          </a:xfrm>
          <a:prstGeom prst="line">
            <a:avLst/>
          </a:prstGeom>
          <a:solidFill>
            <a:schemeClr val="tx1">
              <a:lumMod val="85000"/>
              <a:lumOff val="15000"/>
            </a:schemeClr>
          </a:solidFill>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16" name="Oval 15"/>
          <p:cNvSpPr/>
          <p:nvPr/>
        </p:nvSpPr>
        <p:spPr>
          <a:xfrm>
            <a:off x="1447321" y="1412776"/>
            <a:ext cx="172351" cy="172351"/>
          </a:xfrm>
          <a:prstGeom prst="ellipse">
            <a:avLst/>
          </a:prstGeom>
          <a:solidFill>
            <a:schemeClr val="tx1">
              <a:lumMod val="85000"/>
              <a:lumOff val="1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7" name="Oval 16"/>
          <p:cNvSpPr/>
          <p:nvPr/>
        </p:nvSpPr>
        <p:spPr>
          <a:xfrm>
            <a:off x="1456815" y="2604402"/>
            <a:ext cx="172351" cy="172351"/>
          </a:xfrm>
          <a:prstGeom prst="ellipse">
            <a:avLst/>
          </a:prstGeom>
          <a:solidFill>
            <a:schemeClr val="tx1">
              <a:lumMod val="85000"/>
              <a:lumOff val="1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8" name="Oval 17"/>
          <p:cNvSpPr/>
          <p:nvPr/>
        </p:nvSpPr>
        <p:spPr>
          <a:xfrm>
            <a:off x="1447320" y="3209797"/>
            <a:ext cx="172351" cy="172351"/>
          </a:xfrm>
          <a:prstGeom prst="ellipse">
            <a:avLst/>
          </a:prstGeom>
          <a:solidFill>
            <a:schemeClr val="tx1">
              <a:lumMod val="85000"/>
              <a:lumOff val="1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9" name="Oval 18"/>
          <p:cNvSpPr/>
          <p:nvPr/>
        </p:nvSpPr>
        <p:spPr>
          <a:xfrm>
            <a:off x="1447321" y="1971839"/>
            <a:ext cx="172351" cy="172351"/>
          </a:xfrm>
          <a:prstGeom prst="ellipse">
            <a:avLst/>
          </a:prstGeom>
          <a:solidFill>
            <a:schemeClr val="tx1">
              <a:lumMod val="85000"/>
              <a:lumOff val="1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1" name="Oval 20"/>
          <p:cNvSpPr/>
          <p:nvPr/>
        </p:nvSpPr>
        <p:spPr>
          <a:xfrm>
            <a:off x="1456815" y="4437112"/>
            <a:ext cx="172351" cy="172351"/>
          </a:xfrm>
          <a:prstGeom prst="ellipse">
            <a:avLst/>
          </a:prstGeom>
          <a:solidFill>
            <a:schemeClr val="tx1">
              <a:lumMod val="85000"/>
              <a:lumOff val="1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2" name="TextBox 21"/>
          <p:cNvSpPr txBox="1"/>
          <p:nvPr/>
        </p:nvSpPr>
        <p:spPr>
          <a:xfrm>
            <a:off x="1835696" y="1331476"/>
            <a:ext cx="5904656" cy="369332"/>
          </a:xfrm>
          <a:prstGeom prst="rect">
            <a:avLst/>
          </a:prstGeom>
          <a:noFill/>
        </p:spPr>
        <p:txBody>
          <a:bodyPr wrap="square" rtlCol="0">
            <a:spAutoFit/>
          </a:bodyPr>
          <a:lstStyle/>
          <a:p>
            <a:r>
              <a:rPr lang="en-IN" dirty="0" smtClean="0"/>
              <a:t>What is Procured?</a:t>
            </a:r>
            <a:endParaRPr lang="en-IN" dirty="0"/>
          </a:p>
        </p:txBody>
      </p:sp>
      <p:sp>
        <p:nvSpPr>
          <p:cNvPr id="23" name="TextBox 22"/>
          <p:cNvSpPr txBox="1"/>
          <p:nvPr/>
        </p:nvSpPr>
        <p:spPr>
          <a:xfrm>
            <a:off x="1835696" y="1907540"/>
            <a:ext cx="5904656" cy="369332"/>
          </a:xfrm>
          <a:prstGeom prst="rect">
            <a:avLst/>
          </a:prstGeom>
          <a:noFill/>
        </p:spPr>
        <p:txBody>
          <a:bodyPr wrap="square" rtlCol="0">
            <a:spAutoFit/>
          </a:bodyPr>
          <a:lstStyle/>
          <a:p>
            <a:r>
              <a:rPr lang="en-IN" dirty="0" smtClean="0"/>
              <a:t>Problem Statement</a:t>
            </a:r>
            <a:endParaRPr lang="en-IN" dirty="0"/>
          </a:p>
        </p:txBody>
      </p:sp>
      <p:sp>
        <p:nvSpPr>
          <p:cNvPr id="24" name="TextBox 23"/>
          <p:cNvSpPr txBox="1"/>
          <p:nvPr/>
        </p:nvSpPr>
        <p:spPr>
          <a:xfrm>
            <a:off x="1835696" y="2492896"/>
            <a:ext cx="5904656" cy="369332"/>
          </a:xfrm>
          <a:prstGeom prst="rect">
            <a:avLst/>
          </a:prstGeom>
          <a:noFill/>
        </p:spPr>
        <p:txBody>
          <a:bodyPr wrap="square" rtlCol="0">
            <a:spAutoFit/>
          </a:bodyPr>
          <a:lstStyle/>
          <a:p>
            <a:r>
              <a:rPr lang="en-IN" dirty="0" smtClean="0"/>
              <a:t>Why Procured?</a:t>
            </a:r>
            <a:endParaRPr lang="en-IN" dirty="0"/>
          </a:p>
        </p:txBody>
      </p:sp>
      <p:sp>
        <p:nvSpPr>
          <p:cNvPr id="25" name="TextBox 24"/>
          <p:cNvSpPr txBox="1"/>
          <p:nvPr/>
        </p:nvSpPr>
        <p:spPr>
          <a:xfrm>
            <a:off x="1835696" y="3131676"/>
            <a:ext cx="5904656" cy="369332"/>
          </a:xfrm>
          <a:prstGeom prst="rect">
            <a:avLst/>
          </a:prstGeom>
          <a:noFill/>
        </p:spPr>
        <p:txBody>
          <a:bodyPr wrap="square" rtlCol="0">
            <a:spAutoFit/>
          </a:bodyPr>
          <a:lstStyle/>
          <a:p>
            <a:r>
              <a:rPr lang="en-IN" dirty="0" smtClean="0"/>
              <a:t>Domain wise scenarios</a:t>
            </a:r>
            <a:endParaRPr lang="en-IN" dirty="0"/>
          </a:p>
        </p:txBody>
      </p:sp>
      <p:sp>
        <p:nvSpPr>
          <p:cNvPr id="26" name="TextBox 25"/>
          <p:cNvSpPr txBox="1"/>
          <p:nvPr/>
        </p:nvSpPr>
        <p:spPr>
          <a:xfrm>
            <a:off x="1835696" y="3717032"/>
            <a:ext cx="5904656" cy="369332"/>
          </a:xfrm>
          <a:prstGeom prst="rect">
            <a:avLst/>
          </a:prstGeom>
          <a:noFill/>
        </p:spPr>
        <p:txBody>
          <a:bodyPr wrap="square" rtlCol="0">
            <a:spAutoFit/>
          </a:bodyPr>
          <a:lstStyle/>
          <a:p>
            <a:r>
              <a:rPr lang="en-IN" dirty="0" smtClean="0"/>
              <a:t>Class Diagram</a:t>
            </a:r>
            <a:endParaRPr lang="en-IN" dirty="0"/>
          </a:p>
        </p:txBody>
      </p:sp>
      <p:sp>
        <p:nvSpPr>
          <p:cNvPr id="27" name="TextBox 26"/>
          <p:cNvSpPr txBox="1"/>
          <p:nvPr/>
        </p:nvSpPr>
        <p:spPr>
          <a:xfrm>
            <a:off x="1835696" y="4293096"/>
            <a:ext cx="5904656" cy="369332"/>
          </a:xfrm>
          <a:prstGeom prst="rect">
            <a:avLst/>
          </a:prstGeom>
          <a:noFill/>
        </p:spPr>
        <p:txBody>
          <a:bodyPr wrap="square" rtlCol="0">
            <a:spAutoFit/>
          </a:bodyPr>
          <a:lstStyle/>
          <a:p>
            <a:r>
              <a:rPr lang="en-IN" dirty="0" smtClean="0"/>
              <a:t>Admin Workbench</a:t>
            </a:r>
            <a:endParaRPr lang="en-IN" dirty="0"/>
          </a:p>
        </p:txBody>
      </p:sp>
      <p:sp>
        <p:nvSpPr>
          <p:cNvPr id="29" name="Oval 28"/>
          <p:cNvSpPr/>
          <p:nvPr/>
        </p:nvSpPr>
        <p:spPr>
          <a:xfrm>
            <a:off x="1447321" y="5000934"/>
            <a:ext cx="172351" cy="172351"/>
          </a:xfrm>
          <a:prstGeom prst="ellipse">
            <a:avLst/>
          </a:prstGeom>
          <a:solidFill>
            <a:schemeClr val="tx1">
              <a:lumMod val="85000"/>
              <a:lumOff val="1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0" name="Oval 29"/>
          <p:cNvSpPr/>
          <p:nvPr/>
        </p:nvSpPr>
        <p:spPr>
          <a:xfrm>
            <a:off x="1447321" y="5640388"/>
            <a:ext cx="172351" cy="189586"/>
          </a:xfrm>
          <a:prstGeom prst="ellipse">
            <a:avLst/>
          </a:prstGeom>
          <a:solidFill>
            <a:schemeClr val="tx1">
              <a:lumMod val="85000"/>
              <a:lumOff val="1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1" name="Oval 30"/>
          <p:cNvSpPr/>
          <p:nvPr/>
        </p:nvSpPr>
        <p:spPr>
          <a:xfrm>
            <a:off x="1447321" y="3789040"/>
            <a:ext cx="172351" cy="172351"/>
          </a:xfrm>
          <a:prstGeom prst="ellipse">
            <a:avLst/>
          </a:prstGeom>
          <a:solidFill>
            <a:schemeClr val="tx1">
              <a:lumMod val="85000"/>
              <a:lumOff val="1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2" name="TextBox 31"/>
          <p:cNvSpPr txBox="1"/>
          <p:nvPr/>
        </p:nvSpPr>
        <p:spPr>
          <a:xfrm>
            <a:off x="1835696" y="4859868"/>
            <a:ext cx="5904656" cy="369332"/>
          </a:xfrm>
          <a:prstGeom prst="rect">
            <a:avLst/>
          </a:prstGeom>
          <a:noFill/>
        </p:spPr>
        <p:txBody>
          <a:bodyPr wrap="square" rtlCol="0">
            <a:spAutoFit/>
          </a:bodyPr>
          <a:lstStyle/>
          <a:p>
            <a:r>
              <a:rPr lang="en-IN" dirty="0" smtClean="0"/>
              <a:t>User Workbench</a:t>
            </a:r>
            <a:endParaRPr lang="en-IN" dirty="0"/>
          </a:p>
        </p:txBody>
      </p:sp>
      <p:sp>
        <p:nvSpPr>
          <p:cNvPr id="33" name="TextBox 32"/>
          <p:cNvSpPr txBox="1"/>
          <p:nvPr/>
        </p:nvSpPr>
        <p:spPr>
          <a:xfrm>
            <a:off x="1835696" y="5507940"/>
            <a:ext cx="5904656" cy="369332"/>
          </a:xfrm>
          <a:prstGeom prst="rect">
            <a:avLst/>
          </a:prstGeom>
          <a:noFill/>
        </p:spPr>
        <p:txBody>
          <a:bodyPr wrap="square" rtlCol="0">
            <a:spAutoFit/>
          </a:bodyPr>
          <a:lstStyle/>
          <a:p>
            <a:r>
              <a:rPr lang="en-IN" dirty="0" smtClean="0"/>
              <a:t>Technology Stack</a:t>
            </a:r>
            <a:endParaRPr lang="en-IN" dirty="0"/>
          </a:p>
        </p:txBody>
      </p:sp>
      <p:cxnSp>
        <p:nvCxnSpPr>
          <p:cNvPr id="34" name="Straight Connector 33"/>
          <p:cNvCxnSpPr/>
          <p:nvPr/>
        </p:nvCxnSpPr>
        <p:spPr>
          <a:xfrm flipV="1">
            <a:off x="1533495" y="5805264"/>
            <a:ext cx="0" cy="589552"/>
          </a:xfrm>
          <a:prstGeom prst="line">
            <a:avLst/>
          </a:prstGeom>
          <a:solidFill>
            <a:schemeClr val="tx1">
              <a:lumMod val="85000"/>
              <a:lumOff val="15000"/>
            </a:schemeClr>
          </a:solidFill>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35" name="Oval 34"/>
          <p:cNvSpPr/>
          <p:nvPr/>
        </p:nvSpPr>
        <p:spPr>
          <a:xfrm>
            <a:off x="1447321" y="6309320"/>
            <a:ext cx="172351" cy="172351"/>
          </a:xfrm>
          <a:prstGeom prst="ellipse">
            <a:avLst/>
          </a:prstGeom>
          <a:solidFill>
            <a:schemeClr val="tx1">
              <a:lumMod val="85000"/>
              <a:lumOff val="1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8" name="TextBox 37"/>
          <p:cNvSpPr txBox="1"/>
          <p:nvPr/>
        </p:nvSpPr>
        <p:spPr>
          <a:xfrm>
            <a:off x="1835696" y="6228020"/>
            <a:ext cx="5904656" cy="369332"/>
          </a:xfrm>
          <a:prstGeom prst="rect">
            <a:avLst/>
          </a:prstGeom>
          <a:noFill/>
        </p:spPr>
        <p:txBody>
          <a:bodyPr wrap="square" rtlCol="0">
            <a:spAutoFit/>
          </a:bodyPr>
          <a:lstStyle/>
          <a:p>
            <a:r>
              <a:rPr lang="en-IN" dirty="0" smtClean="0"/>
              <a:t>What's next?</a:t>
            </a:r>
            <a:endParaRPr lang="en-IN" dirty="0"/>
          </a:p>
        </p:txBody>
      </p:sp>
    </p:spTree>
    <p:extLst>
      <p:ext uri="{BB962C8B-B14F-4D97-AF65-F5344CB8AC3E}">
        <p14:creationId xmlns:p14="http://schemas.microsoft.com/office/powerpoint/2010/main" val="25262438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35891" t="37603" b="24794"/>
          <a:stretch/>
        </p:blipFill>
        <p:spPr>
          <a:xfrm>
            <a:off x="3491880" y="404664"/>
            <a:ext cx="2111558" cy="434864"/>
          </a:xfrm>
          <a:prstGeom prst="rect">
            <a:avLst/>
          </a:prstGeom>
        </p:spPr>
      </p:pic>
      <p:sp>
        <p:nvSpPr>
          <p:cNvPr id="12" name="Shape 113"/>
          <p:cNvSpPr/>
          <p:nvPr/>
        </p:nvSpPr>
        <p:spPr>
          <a:xfrm>
            <a:off x="323528" y="1795332"/>
            <a:ext cx="4761270" cy="1993708"/>
          </a:xfrm>
          <a:prstGeom prst="rect">
            <a:avLst/>
          </a:prstGeom>
          <a:ln w="12700">
            <a:miter lim="400000"/>
          </a:ln>
          <a:extLst>
            <a:ext uri="{C572A759-6A51-4108-AA02-DFA0A04FC94B}">
              <ma14:wrappingTextBoxFlag xmlns:ma14="http://schemas.microsoft.com/office/mac/drawingml/2011/main" xmlns="" val="1"/>
            </a:ext>
          </a:extLst>
        </p:spPr>
        <p:txBody>
          <a:bodyPr wrap="square" lIns="27093" tIns="27093" rIns="27093" bIns="27093" anchor="ctr">
            <a:spAutoFit/>
          </a:bodyPr>
          <a:lstStyle>
            <a:lvl1pPr algn="just" defTabSz="825500">
              <a:defRPr sz="2000">
                <a:solidFill>
                  <a:srgbClr val="000000"/>
                </a:solidFill>
                <a:latin typeface="Helvetica"/>
                <a:ea typeface="Helvetica"/>
                <a:cs typeface="Helvetica"/>
                <a:sym typeface="Helvetica"/>
              </a:defRPr>
            </a:lvl1pPr>
          </a:lstStyle>
          <a:p>
            <a:pPr lvl="0">
              <a:defRPr sz="1800"/>
            </a:pPr>
            <a:r>
              <a:rPr lang="en-US" sz="1800" dirty="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Online examination project </a:t>
            </a:r>
            <a:r>
              <a:rPr lang="en-US" sz="1800" dirty="0" smtClean="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is </a:t>
            </a:r>
            <a:r>
              <a:rPr lang="en-US" sz="1800" dirty="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a web portal </a:t>
            </a:r>
            <a:r>
              <a:rPr lang="en-US" sz="1800" dirty="0" smtClean="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aiming at helping the employers to ease the campus recruitment process by conducting </a:t>
            </a:r>
            <a:r>
              <a:rPr lang="en-US" sz="1800" dirty="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different examinations from this site for their hiring </a:t>
            </a:r>
            <a:r>
              <a:rPr lang="en-US" sz="1800" dirty="0" smtClean="0">
                <a:solidFill>
                  <a:srgbClr val="444444"/>
                </a:solidFill>
                <a:latin typeface="Leelawadee UI" panose="020B0502040204020203" pitchFamily="34" charset="-34"/>
                <a:ea typeface="Lato Light" panose="020F0502020204030203" pitchFamily="34" charset="0"/>
                <a:cs typeface="Leelawadee UI" panose="020B0502040204020203" pitchFamily="34" charset="-34"/>
              </a:rPr>
              <a:t>process while at the same time enhancing the experience of test takers and evaluators</a:t>
            </a:r>
            <a:endParaRPr sz="2000" dirty="0">
              <a:solidFill>
                <a:srgbClr val="444444"/>
              </a:solidFill>
              <a:latin typeface="Leelawadee UI" panose="020B0502040204020203" pitchFamily="34" charset="-34"/>
              <a:ea typeface="Lato Light" panose="020F0502020204030203" pitchFamily="34" charset="0"/>
              <a:cs typeface="Leelawadee UI" panose="020B0502040204020203" pitchFamily="34" charset="-34"/>
            </a:endParaRPr>
          </a:p>
        </p:txBody>
      </p:sp>
      <p:sp>
        <p:nvSpPr>
          <p:cNvPr id="19" name="Shape 119"/>
          <p:cNvSpPr/>
          <p:nvPr/>
        </p:nvSpPr>
        <p:spPr>
          <a:xfrm flipV="1">
            <a:off x="5364087" y="1343640"/>
            <a:ext cx="1" cy="4389616"/>
          </a:xfrm>
          <a:prstGeom prst="line">
            <a:avLst/>
          </a:prstGeom>
          <a:ln/>
        </p:spPr>
        <p:style>
          <a:lnRef idx="1">
            <a:schemeClr val="accent1"/>
          </a:lnRef>
          <a:fillRef idx="0">
            <a:schemeClr val="accent1"/>
          </a:fillRef>
          <a:effectRef idx="0">
            <a:schemeClr val="accent1"/>
          </a:effectRef>
          <a:fontRef idx="minor">
            <a:schemeClr val="tx1"/>
          </a:fontRef>
        </p:style>
        <p:txBody>
          <a:bodyPr lIns="27093" tIns="27093" rIns="27093" bIns="27093" anchor="ctr"/>
          <a:lstStyle/>
          <a:p>
            <a:pPr lvl="0" defTabSz="825500">
              <a:defRPr sz="2200">
                <a:solidFill>
                  <a:srgbClr val="000000"/>
                </a:solidFill>
              </a:defRPr>
            </a:pPr>
            <a:endParaRPr/>
          </a:p>
        </p:txBody>
      </p:sp>
      <p:sp>
        <p:nvSpPr>
          <p:cNvPr id="20" name="Shape 116"/>
          <p:cNvSpPr/>
          <p:nvPr/>
        </p:nvSpPr>
        <p:spPr>
          <a:xfrm>
            <a:off x="323528" y="4011891"/>
            <a:ext cx="1448901" cy="1217309"/>
          </a:xfrm>
          <a:prstGeom prst="rect">
            <a:avLst/>
          </a:prstGeom>
          <a:solidFill>
            <a:srgbClr val="47C6F8"/>
          </a:solidFill>
          <a:ln w="12700">
            <a:solidFill>
              <a:srgbClr val="3399FF"/>
            </a:solidFill>
            <a:miter lim="400000"/>
          </a:ln>
          <a:effectLst>
            <a:outerShdw blurRad="12700" dist="12700" dir="5400000" rotWithShape="0">
              <a:srgbClr val="000000">
                <a:alpha val="50000"/>
              </a:srgbClr>
            </a:outerShdw>
          </a:effectLst>
          <a:extLst>
            <a:ext uri="{C572A759-6A51-4108-AA02-DFA0A04FC94B}">
              <ma14:wrappingTextBoxFlag xmlns:ma14="http://schemas.microsoft.com/office/mac/drawingml/2011/main" xmlns="" val="1"/>
            </a:ext>
          </a:extLst>
        </p:spPr>
        <p:txBody>
          <a:bodyPr lIns="27093" tIns="27093" rIns="27093" bIns="27093" anchor="ctr"/>
          <a:lstStyle>
            <a:lvl1pPr defTabSz="825500">
              <a:defRPr sz="1600">
                <a:latin typeface="Calibri"/>
                <a:ea typeface="Calibri"/>
                <a:cs typeface="Calibri"/>
                <a:sym typeface="Calibri"/>
              </a:defRPr>
            </a:lvl1pPr>
          </a:lstStyle>
          <a:p>
            <a:pPr lvl="0">
              <a:defRPr sz="1800">
                <a:solidFill>
                  <a:srgbClr val="000000"/>
                </a:solidFill>
              </a:defRPr>
            </a:pPr>
            <a:r>
              <a:rPr lang="en-IN" sz="1500"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On stop platform for all the preinterview processes</a:t>
            </a:r>
            <a:endParaRPr sz="1500"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21" name="Shape 117"/>
          <p:cNvSpPr/>
          <p:nvPr/>
        </p:nvSpPr>
        <p:spPr>
          <a:xfrm>
            <a:off x="1979712" y="4011891"/>
            <a:ext cx="1448901" cy="1215778"/>
          </a:xfrm>
          <a:prstGeom prst="rect">
            <a:avLst/>
          </a:prstGeom>
          <a:solidFill>
            <a:srgbClr val="47C6F8"/>
          </a:solidFill>
          <a:ln w="12700">
            <a:solidFill>
              <a:srgbClr val="3399FF"/>
            </a:solidFill>
            <a:miter lim="400000"/>
          </a:ln>
          <a:effectLst>
            <a:outerShdw blurRad="12700" dist="12700" dir="5400000" rotWithShape="0">
              <a:srgbClr val="000000">
                <a:alpha val="50000"/>
              </a:srgbClr>
            </a:outerShdw>
          </a:effectLst>
          <a:extLst>
            <a:ext uri="{C572A759-6A51-4108-AA02-DFA0A04FC94B}">
              <ma14:wrappingTextBoxFlag xmlns:ma14="http://schemas.microsoft.com/office/mac/drawingml/2011/main" xmlns="" val="1"/>
            </a:ext>
          </a:extLst>
        </p:spPr>
        <p:txBody>
          <a:bodyPr lIns="27093" tIns="27093" rIns="27093" bIns="27093" anchor="ctr"/>
          <a:lstStyle>
            <a:lvl1pPr defTabSz="825500">
              <a:defRPr sz="1600">
                <a:latin typeface="Calibri"/>
                <a:ea typeface="Calibri"/>
                <a:cs typeface="Calibri"/>
                <a:sym typeface="Calibri"/>
              </a:defRPr>
            </a:lvl1pPr>
          </a:lstStyle>
          <a:p>
            <a:pPr lvl="0">
              <a:defRPr sz="1800">
                <a:solidFill>
                  <a:srgbClr val="000000"/>
                </a:solidFill>
              </a:defRPr>
            </a:pPr>
            <a:r>
              <a:rPr lang="en-IN" sz="1500"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Reducing overheads faced by the HR</a:t>
            </a:r>
            <a:endParaRPr sz="1500"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22" name="Shape 118"/>
          <p:cNvSpPr/>
          <p:nvPr/>
        </p:nvSpPr>
        <p:spPr>
          <a:xfrm>
            <a:off x="3635896" y="4011891"/>
            <a:ext cx="1448902" cy="1215778"/>
          </a:xfrm>
          <a:prstGeom prst="rect">
            <a:avLst/>
          </a:prstGeom>
          <a:solidFill>
            <a:srgbClr val="47C6F8"/>
          </a:solidFill>
          <a:ln w="12700">
            <a:solidFill>
              <a:srgbClr val="3399FF"/>
            </a:solidFill>
            <a:miter lim="400000"/>
          </a:ln>
          <a:effectLst>
            <a:outerShdw blurRad="12700" dist="12700" dir="5400000" rotWithShape="0">
              <a:srgbClr val="000000">
                <a:alpha val="50000"/>
              </a:srgbClr>
            </a:outerShdw>
          </a:effectLst>
          <a:extLst>
            <a:ext uri="{C572A759-6A51-4108-AA02-DFA0A04FC94B}">
              <ma14:wrappingTextBoxFlag xmlns:ma14="http://schemas.microsoft.com/office/mac/drawingml/2011/main" xmlns="" val="1"/>
            </a:ext>
          </a:extLst>
        </p:spPr>
        <p:txBody>
          <a:bodyPr lIns="27093" tIns="27093" rIns="27093" bIns="27093" anchor="ctr"/>
          <a:lstStyle>
            <a:lvl1pPr defTabSz="825500">
              <a:defRPr sz="1600">
                <a:latin typeface="Calibri"/>
                <a:ea typeface="Calibri"/>
                <a:cs typeface="Calibri"/>
                <a:sym typeface="Calibri"/>
              </a:defRPr>
            </a:lvl1pPr>
          </a:lstStyle>
          <a:p>
            <a:pPr lvl="0">
              <a:defRPr sz="1800">
                <a:solidFill>
                  <a:srgbClr val="000000"/>
                </a:solidFill>
              </a:defRPr>
            </a:pPr>
            <a:r>
              <a:rPr sz="1500" dirty="0">
                <a:solidFill>
                  <a:srgbClr val="444444"/>
                </a:solidFill>
                <a:latin typeface="Lato Medium" panose="020F0502020204030203" pitchFamily="34" charset="0"/>
                <a:ea typeface="Lato Medium" panose="020F0502020204030203" pitchFamily="34" charset="0"/>
                <a:cs typeface="Lato Medium" panose="020F0502020204030203" pitchFamily="34" charset="0"/>
              </a:rPr>
              <a:t>Initiate business requests and track progress</a:t>
            </a: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44488" y="1484784"/>
            <a:ext cx="3420000" cy="1923986"/>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44488" y="3573017"/>
            <a:ext cx="3420000" cy="1922811"/>
          </a:xfrm>
          <a:prstGeom prst="rect">
            <a:avLst/>
          </a:prstGeom>
        </p:spPr>
      </p:pic>
    </p:spTree>
    <p:extLst>
      <p:ext uri="{BB962C8B-B14F-4D97-AF65-F5344CB8AC3E}">
        <p14:creationId xmlns:p14="http://schemas.microsoft.com/office/powerpoint/2010/main" val="1553741051"/>
      </p:ext>
    </p:extLst>
  </p:cSld>
  <p:clrMapOvr>
    <a:masterClrMapping/>
  </p:clrMapOvr>
  <p:transition spd="slow">
    <p:randomBar dir="ver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allelogram 6"/>
          <p:cNvSpPr/>
          <p:nvPr/>
        </p:nvSpPr>
        <p:spPr>
          <a:xfrm flipV="1">
            <a:off x="1043608"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ight Triangle 14"/>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Parallelogram 4"/>
          <p:cNvSpPr/>
          <p:nvPr/>
        </p:nvSpPr>
        <p:spPr>
          <a:xfrm rot="10800000" flipV="1">
            <a:off x="-828600" y="-27384"/>
            <a:ext cx="1872208"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Parallelogram 5"/>
          <p:cNvSpPr/>
          <p:nvPr/>
        </p:nvSpPr>
        <p:spPr>
          <a:xfrm flipV="1">
            <a:off x="611560" y="-27384"/>
            <a:ext cx="648072"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Parallelogram 7"/>
          <p:cNvSpPr/>
          <p:nvPr/>
        </p:nvSpPr>
        <p:spPr>
          <a:xfrm flipV="1">
            <a:off x="7812360"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p:cNvSpPr txBox="1"/>
          <p:nvPr/>
        </p:nvSpPr>
        <p:spPr>
          <a:xfrm>
            <a:off x="1403648"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Problem Statement</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3" name="TextBox 2"/>
          <p:cNvSpPr txBox="1"/>
          <p:nvPr/>
        </p:nvSpPr>
        <p:spPr>
          <a:xfrm>
            <a:off x="611560" y="1484784"/>
            <a:ext cx="7992888" cy="1131079"/>
          </a:xfrm>
          <a:prstGeom prst="rect">
            <a:avLst/>
          </a:prstGeom>
          <a:noFill/>
        </p:spPr>
        <p:txBody>
          <a:bodyPr wrap="square" rtlCol="0">
            <a:spAutoFit/>
          </a:bodyPr>
          <a:lstStyle/>
          <a:p>
            <a:pPr algn="just">
              <a:lnSpc>
                <a:spcPct val="125000"/>
              </a:lnSpc>
            </a:pPr>
            <a:r>
              <a:rPr lang="en-GB" dirty="0">
                <a:latin typeface="Leelawadee UI" panose="020B0502040204020203" pitchFamily="34" charset="-34"/>
                <a:cs typeface="Leelawadee UI" panose="020B0502040204020203" pitchFamily="34" charset="-34"/>
              </a:rPr>
              <a:t>“To ameliorate the campus recruitment process by digitising the platform thus enhancing the experience for both test taker and evaluate while at the same time decrease the cost per hire for the company.”</a:t>
            </a:r>
            <a:endParaRPr lang="en-IN" dirty="0">
              <a:latin typeface="Leelawadee UI" panose="020B0502040204020203" pitchFamily="34" charset="-34"/>
              <a:cs typeface="Leelawadee UI" panose="020B0502040204020203" pitchFamily="34" charset="-34"/>
            </a:endParaRPr>
          </a:p>
        </p:txBody>
      </p:sp>
      <p:sp>
        <p:nvSpPr>
          <p:cNvPr id="4" name="TextBox 3"/>
          <p:cNvSpPr txBox="1"/>
          <p:nvPr/>
        </p:nvSpPr>
        <p:spPr>
          <a:xfrm>
            <a:off x="827584" y="3284984"/>
            <a:ext cx="7776864" cy="2169825"/>
          </a:xfrm>
          <a:prstGeom prst="rect">
            <a:avLst/>
          </a:prstGeom>
          <a:noFill/>
        </p:spPr>
        <p:txBody>
          <a:bodyPr wrap="square" rtlCol="0">
            <a:spAutoFit/>
          </a:bodyPr>
          <a:lstStyle/>
          <a:p>
            <a:pPr>
              <a:lnSpc>
                <a:spcPct val="125000"/>
              </a:lnSpc>
            </a:pPr>
            <a:r>
              <a:rPr lang="en-IN" dirty="0" smtClean="0"/>
              <a:t>Current Challenges</a:t>
            </a:r>
          </a:p>
          <a:p>
            <a:pPr>
              <a:lnSpc>
                <a:spcPct val="125000"/>
              </a:lnSpc>
            </a:pPr>
            <a:endParaRPr lang="en-IN" dirty="0" smtClean="0"/>
          </a:p>
          <a:p>
            <a:pPr marL="342900" lvl="0" indent="-80963">
              <a:lnSpc>
                <a:spcPct val="125000"/>
              </a:lnSpc>
              <a:buFont typeface="Wingdings" panose="05000000000000000000" pitchFamily="2" charset="2"/>
              <a:buChar char="Ø"/>
            </a:pPr>
            <a:r>
              <a:rPr lang="en-IN" dirty="0" smtClean="0"/>
              <a:t>Paper </a:t>
            </a:r>
            <a:r>
              <a:rPr lang="en-IN" dirty="0"/>
              <a:t>based manual examination which is time consuming and error prone.</a:t>
            </a:r>
          </a:p>
          <a:p>
            <a:pPr marL="342900" lvl="0" indent="-80963">
              <a:lnSpc>
                <a:spcPct val="125000"/>
              </a:lnSpc>
              <a:buFont typeface="Wingdings" panose="05000000000000000000" pitchFamily="2" charset="2"/>
              <a:buChar char="Ø"/>
            </a:pPr>
            <a:r>
              <a:rPr lang="en-IN" dirty="0"/>
              <a:t>Lack of genuineness and viability of the results.</a:t>
            </a:r>
          </a:p>
          <a:p>
            <a:pPr marL="342900" indent="-80963">
              <a:lnSpc>
                <a:spcPct val="125000"/>
              </a:lnSpc>
              <a:buFont typeface="Wingdings" panose="05000000000000000000" pitchFamily="2" charset="2"/>
              <a:buChar char="Ø"/>
            </a:pPr>
            <a:r>
              <a:rPr lang="en-US" dirty="0"/>
              <a:t>Lack of clarity and information about the </a:t>
            </a:r>
            <a:r>
              <a:rPr lang="en-US" dirty="0" smtClean="0"/>
              <a:t>process.</a:t>
            </a:r>
          </a:p>
          <a:p>
            <a:pPr marL="342900" indent="-80963">
              <a:lnSpc>
                <a:spcPct val="125000"/>
              </a:lnSpc>
              <a:buFont typeface="Wingdings" panose="05000000000000000000" pitchFamily="2" charset="2"/>
              <a:buChar char="Ø"/>
            </a:pPr>
            <a:r>
              <a:rPr lang="en-US" dirty="0" smtClean="0"/>
              <a:t>Excessive overheads by the HR</a:t>
            </a:r>
            <a:endParaRPr lang="en-IN" dirty="0"/>
          </a:p>
        </p:txBody>
      </p:sp>
    </p:spTree>
    <p:extLst>
      <p:ext uri="{BB962C8B-B14F-4D97-AF65-F5344CB8AC3E}">
        <p14:creationId xmlns:p14="http://schemas.microsoft.com/office/powerpoint/2010/main" val="234601857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2000" fill="hold"/>
                                        <p:tgtEl>
                                          <p:spTgt spid="3"/>
                                        </p:tgtEl>
                                        <p:attrNameLst>
                                          <p:attrName>style.color</p:attrName>
                                        </p:attrNameLst>
                                      </p:cBhvr>
                                      <p:to>
                                        <a:schemeClr val="accent2"/>
                                      </p:to>
                                    </p:animClr>
                                  </p:childTnLst>
                                </p:cTn>
                              </p:par>
                            </p:childTnLst>
                          </p:cTn>
                        </p:par>
                        <p:par>
                          <p:cTn id="7" fill="hold">
                            <p:stCondLst>
                              <p:cond delay="2000"/>
                            </p:stCondLst>
                            <p:childTnLst>
                              <p:par>
                                <p:cTn id="8" presetID="10" presetClass="entr" presetSubtype="0" fill="hold" grpId="0" nodeType="after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childTnLst>
                          </p:cTn>
                        </p:par>
                        <p:par>
                          <p:cTn id="11" fill="hold">
                            <p:stCondLst>
                              <p:cond delay="2500"/>
                            </p:stCondLst>
                            <p:childTnLst>
                              <p:par>
                                <p:cTn id="12" presetID="10" presetClass="entr" presetSubtype="0" fill="hold" grpId="0" nodeType="afterEffect">
                                  <p:stCondLst>
                                    <p:cond delay="0"/>
                                  </p:stCondLst>
                                  <p:childTnLst>
                                    <p:set>
                                      <p:cBhvr>
                                        <p:cTn id="13" dur="1" fill="hold">
                                          <p:stCondLst>
                                            <p:cond delay="0"/>
                                          </p:stCondLst>
                                        </p:cTn>
                                        <p:tgtEl>
                                          <p:spTgt spid="4">
                                            <p:txEl>
                                              <p:pRg st="2" end="2"/>
                                            </p:txEl>
                                          </p:spTgt>
                                        </p:tgtEl>
                                        <p:attrNameLst>
                                          <p:attrName>style.visibility</p:attrName>
                                        </p:attrNameLst>
                                      </p:cBhvr>
                                      <p:to>
                                        <p:strVal val="visible"/>
                                      </p:to>
                                    </p:set>
                                    <p:animEffect transition="in" filter="fade">
                                      <p:cBhvr>
                                        <p:cTn id="14" dur="500"/>
                                        <p:tgtEl>
                                          <p:spTgt spid="4">
                                            <p:txEl>
                                              <p:pRg st="2" end="2"/>
                                            </p:txEl>
                                          </p:spTgt>
                                        </p:tgtEl>
                                      </p:cBhvr>
                                    </p:animEffect>
                                  </p:childTnLst>
                                </p:cTn>
                              </p:par>
                            </p:childTnLst>
                          </p:cTn>
                        </p:par>
                        <p:par>
                          <p:cTn id="15" fill="hold">
                            <p:stCondLst>
                              <p:cond delay="3000"/>
                            </p:stCondLst>
                            <p:childTnLst>
                              <p:par>
                                <p:cTn id="16" presetID="10" presetClass="entr" presetSubtype="0" fill="hold" grpId="0" nodeType="after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fade">
                                      <p:cBhvr>
                                        <p:cTn id="18" dur="500"/>
                                        <p:tgtEl>
                                          <p:spTgt spid="4">
                                            <p:txEl>
                                              <p:pRg st="3" end="3"/>
                                            </p:txEl>
                                          </p:spTgt>
                                        </p:tgtEl>
                                      </p:cBhvr>
                                    </p:animEffect>
                                  </p:childTnLst>
                                </p:cTn>
                              </p:par>
                            </p:childTnLst>
                          </p:cTn>
                        </p:par>
                        <p:par>
                          <p:cTn id="19" fill="hold">
                            <p:stCondLst>
                              <p:cond delay="3500"/>
                            </p:stCondLst>
                            <p:childTnLst>
                              <p:par>
                                <p:cTn id="20" presetID="10" presetClass="entr" presetSubtype="0" fill="hold" grpId="0" nodeType="after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fade">
                                      <p:cBhvr>
                                        <p:cTn id="22" dur="500"/>
                                        <p:tgtEl>
                                          <p:spTgt spid="4">
                                            <p:txEl>
                                              <p:pRg st="4" end="4"/>
                                            </p:txEl>
                                          </p:spTgt>
                                        </p:tgtEl>
                                      </p:cBhvr>
                                    </p:animEffect>
                                  </p:childTnLst>
                                </p:cTn>
                              </p:par>
                            </p:childTnLst>
                          </p:cTn>
                        </p:par>
                        <p:par>
                          <p:cTn id="23" fill="hold">
                            <p:stCondLst>
                              <p:cond delay="4000"/>
                            </p:stCondLst>
                            <p:childTnLst>
                              <p:par>
                                <p:cTn id="24" presetID="10" presetClass="entr" presetSubtype="0" fill="hold" grpId="0" nodeType="after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fade">
                                      <p:cBhvr>
                                        <p:cTn id="26"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7" name="Parallelogram 6"/>
          <p:cNvSpPr/>
          <p:nvPr/>
        </p:nvSpPr>
        <p:spPr>
          <a:xfrm flipV="1">
            <a:off x="1043608"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ight Triangle 14"/>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Parallelogram 4"/>
          <p:cNvSpPr/>
          <p:nvPr/>
        </p:nvSpPr>
        <p:spPr>
          <a:xfrm rot="10800000" flipV="1">
            <a:off x="-828600" y="-27384"/>
            <a:ext cx="1872208"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Parallelogram 5"/>
          <p:cNvSpPr/>
          <p:nvPr/>
        </p:nvSpPr>
        <p:spPr>
          <a:xfrm flipV="1">
            <a:off x="611560" y="-27384"/>
            <a:ext cx="648072"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Parallelogram 7"/>
          <p:cNvSpPr/>
          <p:nvPr/>
        </p:nvSpPr>
        <p:spPr>
          <a:xfrm flipV="1">
            <a:off x="7812360"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p:cNvSpPr txBox="1"/>
          <p:nvPr/>
        </p:nvSpPr>
        <p:spPr>
          <a:xfrm>
            <a:off x="1403648"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Why Procured ?</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2" name="Rounded Rectangle 1"/>
          <p:cNvSpPr/>
          <p:nvPr/>
        </p:nvSpPr>
        <p:spPr>
          <a:xfrm>
            <a:off x="3131840" y="2060848"/>
            <a:ext cx="2880320" cy="720080"/>
          </a:xfrm>
          <a:prstGeom prst="roundRect">
            <a:avLst/>
          </a:prstGeom>
          <a:solidFill>
            <a:srgbClr val="47C6F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Product and Platform</a:t>
            </a:r>
            <a:endParaRPr lang="en-IN"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Rounded Rectangle 11"/>
          <p:cNvSpPr/>
          <p:nvPr/>
        </p:nvSpPr>
        <p:spPr>
          <a:xfrm>
            <a:off x="683568" y="4005064"/>
            <a:ext cx="2232248" cy="1368152"/>
          </a:xfrm>
          <a:prstGeom prst="roundRect">
            <a:avLst/>
          </a:prstGeom>
          <a:solidFill>
            <a:srgbClr val="47C6F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Create , schedule and conduct tests</a:t>
            </a:r>
            <a:endParaRPr lang="en-IN"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3" name="Rounded Rectangle 12"/>
          <p:cNvSpPr/>
          <p:nvPr/>
        </p:nvSpPr>
        <p:spPr>
          <a:xfrm>
            <a:off x="3419872" y="4005064"/>
            <a:ext cx="2232248" cy="1368152"/>
          </a:xfrm>
          <a:prstGeom prst="roundRect">
            <a:avLst/>
          </a:prstGeom>
          <a:solidFill>
            <a:srgbClr val="47C6F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Pre-asses for candidates</a:t>
            </a:r>
            <a:endParaRPr lang="en-IN"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6" name="Rounded Rectangle 15"/>
          <p:cNvSpPr/>
          <p:nvPr/>
        </p:nvSpPr>
        <p:spPr>
          <a:xfrm>
            <a:off x="6156176" y="4005064"/>
            <a:ext cx="2232248" cy="1368152"/>
          </a:xfrm>
          <a:prstGeom prst="roundRect">
            <a:avLst/>
          </a:prstGeom>
          <a:solidFill>
            <a:srgbClr val="47C6F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solidFill>
                  <a:srgbClr val="444444"/>
                </a:solidFill>
                <a:latin typeface="Lato Medium" panose="020F0502020204030203" pitchFamily="34" charset="0"/>
                <a:ea typeface="Lato Medium" panose="020F0502020204030203" pitchFamily="34" charset="0"/>
                <a:cs typeface="Lato Medium" panose="020F0502020204030203" pitchFamily="34" charset="0"/>
              </a:rPr>
              <a:t>View results and real time analytics data</a:t>
            </a:r>
            <a:endParaRPr lang="en-IN" dirty="0">
              <a:solidFill>
                <a:srgbClr val="444444"/>
              </a:solidFill>
              <a:latin typeface="Lato Medium" panose="020F0502020204030203" pitchFamily="34" charset="0"/>
              <a:ea typeface="Lato Medium" panose="020F0502020204030203" pitchFamily="34" charset="0"/>
              <a:cs typeface="Lato Medium" panose="020F0502020204030203" pitchFamily="34" charset="0"/>
            </a:endParaRPr>
          </a:p>
        </p:txBody>
      </p:sp>
      <p:cxnSp>
        <p:nvCxnSpPr>
          <p:cNvPr id="17" name="Straight Arrow Connector 16"/>
          <p:cNvCxnSpPr>
            <a:stCxn id="2" idx="2"/>
          </p:cNvCxnSpPr>
          <p:nvPr/>
        </p:nvCxnSpPr>
        <p:spPr>
          <a:xfrm>
            <a:off x="4572000" y="2780928"/>
            <a:ext cx="0" cy="122413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4572000" y="3392996"/>
            <a:ext cx="27003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1871700" y="3392996"/>
            <a:ext cx="27003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7236296" y="3392996"/>
            <a:ext cx="0" cy="61206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1907704" y="3392996"/>
            <a:ext cx="0" cy="61206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8765636"/>
      </p:ext>
    </p:extLst>
  </p:cSld>
  <p:clrMapOvr>
    <a:masterClrMapping/>
  </p:clrMapOvr>
  <p:transition spd="slow">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sldNum" sz="quarter" idx="4294967295"/>
          </p:nvPr>
        </p:nvSpPr>
        <p:spPr>
          <a:xfrm>
            <a:off x="683568" y="6259155"/>
            <a:ext cx="2133602" cy="261103"/>
          </a:xfrm>
          <a:prstGeom prst="rect">
            <a:avLst/>
          </a:prstGeom>
          <a:extLst>
            <a:ext uri="{C572A759-6A51-4108-AA02-DFA0A04FC94B}">
              <ma14:wrappingTextBoxFlag xmlns:ma14="http://schemas.microsoft.com/office/mac/drawingml/2011/main" xmlns="" val="1"/>
            </a:ext>
          </a:extLst>
        </p:spPr>
        <p:txBody>
          <a:bodyPr lIns="64291" tIns="32146" rIns="64291" bIns="32146">
            <a:normAutofit/>
          </a:bodyPr>
          <a:lstStyle/>
          <a:p>
            <a:pPr lvl="0">
              <a:defRPr sz="1800">
                <a:solidFill>
                  <a:srgbClr val="000000"/>
                </a:solidFill>
              </a:defRPr>
            </a:pPr>
            <a:fld id="{86CB4B4D-7CA3-9044-876B-883B54F8677D}" type="slidenum">
              <a:rPr sz="1100">
                <a:solidFill>
                  <a:srgbClr val="888888"/>
                </a:solidFill>
              </a:rPr>
              <a:t>6</a:t>
            </a:fld>
            <a:endParaRPr sz="1100">
              <a:solidFill>
                <a:srgbClr val="888888"/>
              </a:solidFill>
            </a:endParaRPr>
          </a:p>
        </p:txBody>
      </p:sp>
      <p:grpSp>
        <p:nvGrpSpPr>
          <p:cNvPr id="140" name="Group 140"/>
          <p:cNvGrpSpPr/>
          <p:nvPr/>
        </p:nvGrpSpPr>
        <p:grpSpPr>
          <a:xfrm>
            <a:off x="1090451" y="1161895"/>
            <a:ext cx="1609341" cy="3328055"/>
            <a:chOff x="-1" y="0"/>
            <a:chExt cx="2288839" cy="4410895"/>
          </a:xfrm>
        </p:grpSpPr>
        <p:sp>
          <p:nvSpPr>
            <p:cNvPr id="138" name="Shape 138"/>
            <p:cNvSpPr/>
            <p:nvPr/>
          </p:nvSpPr>
          <p:spPr>
            <a:xfrm>
              <a:off x="-1" y="0"/>
              <a:ext cx="2288839" cy="4410895"/>
            </a:xfrm>
            <a:prstGeom prst="roundRect">
              <a:avLst>
                <a:gd name="adj" fmla="val 11719"/>
              </a:avLst>
            </a:prstGeom>
            <a:solidFill>
              <a:srgbClr val="FFFFFF"/>
            </a:solidFill>
            <a:ln w="25400" cap="flat">
              <a:solidFill>
                <a:srgbClr val="444444"/>
              </a:solidFill>
              <a:prstDash val="solid"/>
              <a:bevel/>
            </a:ln>
            <a:effectLst/>
          </p:spPr>
          <p:txBody>
            <a:bodyPr wrap="square" lIns="0" tIns="0" rIns="0" bIns="0" numCol="1" anchor="t">
              <a:noAutofit/>
            </a:bodyPr>
            <a:lstStyle/>
            <a:p>
              <a:pPr defTabSz="321457">
                <a:defRPr sz="1600">
                  <a:solidFill>
                    <a:srgbClr val="000000"/>
                  </a:solidFill>
                  <a:latin typeface="Arial Bold"/>
                  <a:ea typeface="Arial Bold"/>
                  <a:cs typeface="Arial Bold"/>
                  <a:sym typeface="Arial Bold"/>
                </a:defRPr>
              </a:pPr>
              <a:endParaRPr/>
            </a:p>
          </p:txBody>
        </p:sp>
        <p:sp>
          <p:nvSpPr>
            <p:cNvPr id="139" name="Shape 139"/>
            <p:cNvSpPr/>
            <p:nvPr/>
          </p:nvSpPr>
          <p:spPr>
            <a:xfrm>
              <a:off x="111731" y="111731"/>
              <a:ext cx="2065375" cy="405620"/>
            </a:xfrm>
            <a:prstGeom prst="rect">
              <a:avLst/>
            </a:prstGeom>
            <a:noFill/>
            <a:ln w="12700" cap="flat">
              <a:solidFill>
                <a:srgbClr val="444444"/>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t">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dirty="0"/>
                <a:t>HR</a:t>
              </a:r>
            </a:p>
          </p:txBody>
        </p:sp>
      </p:grpSp>
      <p:grpSp>
        <p:nvGrpSpPr>
          <p:cNvPr id="143" name="Group 143"/>
          <p:cNvGrpSpPr/>
          <p:nvPr/>
        </p:nvGrpSpPr>
        <p:grpSpPr>
          <a:xfrm>
            <a:off x="1281546" y="1700808"/>
            <a:ext cx="1249098" cy="285202"/>
            <a:chOff x="0" y="-2379"/>
            <a:chExt cx="1776493" cy="405619"/>
          </a:xfrm>
        </p:grpSpPr>
        <p:sp>
          <p:nvSpPr>
            <p:cNvPr id="141" name="Shape 141"/>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42" name="Shape 142"/>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Test </a:t>
              </a:r>
              <a:endParaRPr sz="1000" dirty="0"/>
            </a:p>
          </p:txBody>
        </p:sp>
      </p:grpSp>
      <p:grpSp>
        <p:nvGrpSpPr>
          <p:cNvPr id="161" name="Group 161"/>
          <p:cNvGrpSpPr/>
          <p:nvPr/>
        </p:nvGrpSpPr>
        <p:grpSpPr>
          <a:xfrm>
            <a:off x="1286731" y="2062794"/>
            <a:ext cx="563196" cy="285202"/>
            <a:chOff x="-1" y="-2379"/>
            <a:chExt cx="800988" cy="405619"/>
          </a:xfrm>
        </p:grpSpPr>
        <p:sp>
          <p:nvSpPr>
            <p:cNvPr id="159" name="Shape 159"/>
            <p:cNvSpPr/>
            <p:nvPr/>
          </p:nvSpPr>
          <p:spPr>
            <a:xfrm>
              <a:off x="-1" y="-1"/>
              <a:ext cx="800988"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60" name="Shape 160"/>
            <p:cNvSpPr/>
            <p:nvPr/>
          </p:nvSpPr>
          <p:spPr>
            <a:xfrm>
              <a:off x="19567" y="-2379"/>
              <a:ext cx="761849"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Create</a:t>
              </a:r>
              <a:endParaRPr sz="1000" dirty="0"/>
            </a:p>
          </p:txBody>
        </p:sp>
      </p:grpSp>
      <p:grpSp>
        <p:nvGrpSpPr>
          <p:cNvPr id="164" name="Group 164"/>
          <p:cNvGrpSpPr/>
          <p:nvPr/>
        </p:nvGrpSpPr>
        <p:grpSpPr>
          <a:xfrm>
            <a:off x="1907704" y="2065784"/>
            <a:ext cx="709024" cy="285202"/>
            <a:chOff x="-98568" y="-2379"/>
            <a:chExt cx="1008390" cy="405620"/>
          </a:xfrm>
        </p:grpSpPr>
        <p:sp>
          <p:nvSpPr>
            <p:cNvPr id="162" name="Shape 162"/>
            <p:cNvSpPr/>
            <p:nvPr/>
          </p:nvSpPr>
          <p:spPr>
            <a:xfrm>
              <a:off x="-31900" y="-1"/>
              <a:ext cx="800988" cy="400868"/>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63" name="Shape 163"/>
            <p:cNvSpPr/>
            <p:nvPr/>
          </p:nvSpPr>
          <p:spPr>
            <a:xfrm>
              <a:off x="-98568" y="-2379"/>
              <a:ext cx="1008390" cy="40562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Schedule</a:t>
              </a:r>
              <a:endParaRPr sz="1000" dirty="0"/>
            </a:p>
          </p:txBody>
        </p:sp>
      </p:grpSp>
      <p:grpSp>
        <p:nvGrpSpPr>
          <p:cNvPr id="167" name="Group 167"/>
          <p:cNvGrpSpPr/>
          <p:nvPr/>
        </p:nvGrpSpPr>
        <p:grpSpPr>
          <a:xfrm>
            <a:off x="1269168" y="3285832"/>
            <a:ext cx="1249097" cy="285202"/>
            <a:chOff x="0" y="-2379"/>
            <a:chExt cx="1776492" cy="405619"/>
          </a:xfrm>
        </p:grpSpPr>
        <p:sp>
          <p:nvSpPr>
            <p:cNvPr id="165" name="Shape 165"/>
            <p:cNvSpPr/>
            <p:nvPr/>
          </p:nvSpPr>
          <p:spPr>
            <a:xfrm>
              <a:off x="0" y="-1"/>
              <a:ext cx="1776492"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66" name="Shape 166"/>
            <p:cNvSpPr/>
            <p:nvPr/>
          </p:nvSpPr>
          <p:spPr>
            <a:xfrm>
              <a:off x="19568" y="-2379"/>
              <a:ext cx="173735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Contact Colleges</a:t>
              </a:r>
              <a:endParaRPr sz="1000" dirty="0"/>
            </a:p>
          </p:txBody>
        </p:sp>
      </p:grpSp>
      <p:grpSp>
        <p:nvGrpSpPr>
          <p:cNvPr id="170" name="Group 170"/>
          <p:cNvGrpSpPr/>
          <p:nvPr/>
        </p:nvGrpSpPr>
        <p:grpSpPr>
          <a:xfrm>
            <a:off x="1266185" y="2467737"/>
            <a:ext cx="1249098" cy="285202"/>
            <a:chOff x="0" y="-2379"/>
            <a:chExt cx="1776493" cy="405619"/>
          </a:xfrm>
        </p:grpSpPr>
        <p:sp>
          <p:nvSpPr>
            <p:cNvPr id="168" name="Shape 168"/>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69" name="Shape 169"/>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Question Bank</a:t>
              </a:r>
              <a:endParaRPr sz="1000" dirty="0"/>
            </a:p>
          </p:txBody>
        </p:sp>
      </p:grpSp>
      <p:grpSp>
        <p:nvGrpSpPr>
          <p:cNvPr id="173" name="Group 173"/>
          <p:cNvGrpSpPr/>
          <p:nvPr/>
        </p:nvGrpSpPr>
        <p:grpSpPr>
          <a:xfrm>
            <a:off x="1272157" y="3647406"/>
            <a:ext cx="1249098" cy="285202"/>
            <a:chOff x="0" y="-2379"/>
            <a:chExt cx="1776493" cy="405619"/>
          </a:xfrm>
        </p:grpSpPr>
        <p:sp>
          <p:nvSpPr>
            <p:cNvPr id="171" name="Shape 171"/>
            <p:cNvSpPr/>
            <p:nvPr/>
          </p:nvSpPr>
          <p:spPr>
            <a:xfrm>
              <a:off x="0" y="-1"/>
              <a:ext cx="1776493" cy="400868"/>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72" name="Shape 172"/>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sz="1000" dirty="0"/>
                <a:t>Profile</a:t>
              </a:r>
            </a:p>
          </p:txBody>
        </p:sp>
      </p:grpSp>
      <p:grpSp>
        <p:nvGrpSpPr>
          <p:cNvPr id="176" name="Group 176"/>
          <p:cNvGrpSpPr/>
          <p:nvPr/>
        </p:nvGrpSpPr>
        <p:grpSpPr>
          <a:xfrm>
            <a:off x="1272157" y="4005064"/>
            <a:ext cx="1249098" cy="285202"/>
            <a:chOff x="0" y="-2379"/>
            <a:chExt cx="1776493" cy="405619"/>
          </a:xfrm>
        </p:grpSpPr>
        <p:sp>
          <p:nvSpPr>
            <p:cNvPr id="174" name="Shape 174"/>
            <p:cNvSpPr/>
            <p:nvPr/>
          </p:nvSpPr>
          <p:spPr>
            <a:xfrm>
              <a:off x="0" y="-1"/>
              <a:ext cx="1776493" cy="400868"/>
            </a:xfrm>
            <a:prstGeom prst="roundRect">
              <a:avLst>
                <a:gd name="adj" fmla="val 11719"/>
              </a:avLst>
            </a:prstGeom>
            <a:solidFill>
              <a:srgbClr val="FFFFFF"/>
            </a:solidFill>
            <a:ln w="25400" cap="flat">
              <a:solidFill>
                <a:srgbClr val="3399FF"/>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75" name="Shape 175"/>
            <p:cNvSpPr/>
            <p:nvPr/>
          </p:nvSpPr>
          <p:spPr>
            <a:xfrm>
              <a:off x="19568" y="-2379"/>
              <a:ext cx="1737357" cy="405619"/>
            </a:xfrm>
            <a:prstGeom prst="rect">
              <a:avLst/>
            </a:prstGeom>
            <a:noFill/>
            <a:ln w="12700" cap="flat">
              <a:solidFill>
                <a:srgbClr val="3399FF"/>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User Management</a:t>
              </a:r>
              <a:endParaRPr sz="1000" dirty="0"/>
            </a:p>
          </p:txBody>
        </p:sp>
      </p:grpSp>
      <p:grpSp>
        <p:nvGrpSpPr>
          <p:cNvPr id="179" name="Group 179"/>
          <p:cNvGrpSpPr/>
          <p:nvPr/>
        </p:nvGrpSpPr>
        <p:grpSpPr>
          <a:xfrm>
            <a:off x="1272157" y="2885713"/>
            <a:ext cx="1249098" cy="285202"/>
            <a:chOff x="0" y="-2379"/>
            <a:chExt cx="1776493" cy="405619"/>
          </a:xfrm>
        </p:grpSpPr>
        <p:sp>
          <p:nvSpPr>
            <p:cNvPr id="177" name="Shape 177"/>
            <p:cNvSpPr/>
            <p:nvPr/>
          </p:nvSpPr>
          <p:spPr>
            <a:xfrm>
              <a:off x="0" y="-1"/>
              <a:ext cx="1776493" cy="400868"/>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78" name="Shape 178"/>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View Results</a:t>
              </a:r>
              <a:endParaRPr sz="1000" dirty="0"/>
            </a:p>
          </p:txBody>
        </p:sp>
      </p:grpSp>
      <p:grpSp>
        <p:nvGrpSpPr>
          <p:cNvPr id="182" name="Group 182"/>
          <p:cNvGrpSpPr/>
          <p:nvPr/>
        </p:nvGrpSpPr>
        <p:grpSpPr>
          <a:xfrm>
            <a:off x="3754747" y="1161895"/>
            <a:ext cx="1609341" cy="3328055"/>
            <a:chOff x="-1" y="0"/>
            <a:chExt cx="2288839" cy="4410895"/>
          </a:xfrm>
        </p:grpSpPr>
        <p:sp>
          <p:nvSpPr>
            <p:cNvPr id="180" name="Shape 180"/>
            <p:cNvSpPr/>
            <p:nvPr/>
          </p:nvSpPr>
          <p:spPr>
            <a:xfrm>
              <a:off x="-1" y="0"/>
              <a:ext cx="2288839" cy="4410895"/>
            </a:xfrm>
            <a:prstGeom prst="roundRect">
              <a:avLst>
                <a:gd name="adj" fmla="val 11719"/>
              </a:avLst>
            </a:prstGeom>
            <a:solidFill>
              <a:srgbClr val="FFFFFF"/>
            </a:solidFill>
            <a:ln w="25400" cap="flat">
              <a:solidFill>
                <a:srgbClr val="444444"/>
              </a:solidFill>
              <a:prstDash val="solid"/>
              <a:bevel/>
            </a:ln>
            <a:effectLst/>
          </p:spPr>
          <p:txBody>
            <a:bodyPr wrap="square" lIns="0" tIns="0" rIns="0" bIns="0" numCol="1" anchor="t">
              <a:noAutofit/>
            </a:bodyPr>
            <a:lstStyle/>
            <a:p>
              <a:pPr defTabSz="321457">
                <a:defRPr sz="1600">
                  <a:solidFill>
                    <a:srgbClr val="000000"/>
                  </a:solidFill>
                  <a:latin typeface="Arial Bold"/>
                  <a:ea typeface="Arial Bold"/>
                  <a:cs typeface="Arial Bold"/>
                  <a:sym typeface="Arial Bold"/>
                </a:defRPr>
              </a:pPr>
              <a:endParaRPr/>
            </a:p>
          </p:txBody>
        </p:sp>
        <p:sp>
          <p:nvSpPr>
            <p:cNvPr id="181" name="Shape 181"/>
            <p:cNvSpPr/>
            <p:nvPr/>
          </p:nvSpPr>
          <p:spPr>
            <a:xfrm>
              <a:off x="111731" y="111731"/>
              <a:ext cx="2065375" cy="405620"/>
            </a:xfrm>
            <a:prstGeom prst="rect">
              <a:avLst/>
            </a:prstGeom>
            <a:noFill/>
            <a:ln w="12700" cap="flat">
              <a:solidFill>
                <a:srgbClr val="444444"/>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t">
              <a:spAutoFit/>
            </a:bodyPr>
            <a:lstStyle>
              <a:lvl1pPr defTabSz="457200">
                <a:defRPr sz="1400">
                  <a:solidFill>
                    <a:srgbClr val="000000"/>
                  </a:solidFill>
                  <a:latin typeface="Arial Bold"/>
                  <a:ea typeface="Arial Bold"/>
                  <a:cs typeface="Arial Bold"/>
                  <a:sym typeface="Arial Bold"/>
                </a:defRPr>
              </a:lvl1pPr>
            </a:lstStyle>
            <a:p>
              <a:pPr lvl="0">
                <a:defRPr sz="1800"/>
              </a:pPr>
              <a:r>
                <a:rPr lang="en-IN" sz="1000" dirty="0" smtClean="0"/>
                <a:t>COLLEGE</a:t>
              </a:r>
              <a:endParaRPr sz="1000" dirty="0"/>
            </a:p>
          </p:txBody>
        </p:sp>
      </p:grpSp>
      <p:grpSp>
        <p:nvGrpSpPr>
          <p:cNvPr id="185" name="Group 185"/>
          <p:cNvGrpSpPr/>
          <p:nvPr/>
        </p:nvGrpSpPr>
        <p:grpSpPr>
          <a:xfrm>
            <a:off x="3951271" y="1756682"/>
            <a:ext cx="1249098" cy="285202"/>
            <a:chOff x="0" y="-2379"/>
            <a:chExt cx="1776492" cy="405619"/>
          </a:xfrm>
        </p:grpSpPr>
        <p:sp>
          <p:nvSpPr>
            <p:cNvPr id="183" name="Shape 183"/>
            <p:cNvSpPr/>
            <p:nvPr/>
          </p:nvSpPr>
          <p:spPr>
            <a:xfrm>
              <a:off x="0" y="-1"/>
              <a:ext cx="1776492" cy="400868"/>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84" name="Shape 184"/>
            <p:cNvSpPr/>
            <p:nvPr/>
          </p:nvSpPr>
          <p:spPr>
            <a:xfrm>
              <a:off x="19568" y="-2379"/>
              <a:ext cx="1737355"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Store User Data</a:t>
              </a:r>
              <a:endParaRPr sz="1000" dirty="0"/>
            </a:p>
          </p:txBody>
        </p:sp>
      </p:grpSp>
      <p:grpSp>
        <p:nvGrpSpPr>
          <p:cNvPr id="188" name="Group 188"/>
          <p:cNvGrpSpPr/>
          <p:nvPr/>
        </p:nvGrpSpPr>
        <p:grpSpPr>
          <a:xfrm>
            <a:off x="3954254" y="2969907"/>
            <a:ext cx="1249098" cy="285202"/>
            <a:chOff x="0" y="-2379"/>
            <a:chExt cx="1776493" cy="405619"/>
          </a:xfrm>
        </p:grpSpPr>
        <p:sp>
          <p:nvSpPr>
            <p:cNvPr id="186" name="Shape 186"/>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87" name="Shape 187"/>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Organized Process</a:t>
              </a:r>
              <a:endParaRPr sz="1000" dirty="0"/>
            </a:p>
          </p:txBody>
        </p:sp>
      </p:grpSp>
      <p:grpSp>
        <p:nvGrpSpPr>
          <p:cNvPr id="191" name="Group 191"/>
          <p:cNvGrpSpPr/>
          <p:nvPr/>
        </p:nvGrpSpPr>
        <p:grpSpPr>
          <a:xfrm>
            <a:off x="3951271" y="2151811"/>
            <a:ext cx="1249098" cy="285202"/>
            <a:chOff x="0" y="-2379"/>
            <a:chExt cx="1776492" cy="405619"/>
          </a:xfrm>
        </p:grpSpPr>
        <p:sp>
          <p:nvSpPr>
            <p:cNvPr id="189" name="Shape 189"/>
            <p:cNvSpPr/>
            <p:nvPr/>
          </p:nvSpPr>
          <p:spPr>
            <a:xfrm>
              <a:off x="0" y="-1"/>
              <a:ext cx="1776492"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90" name="Shape 190"/>
            <p:cNvSpPr/>
            <p:nvPr/>
          </p:nvSpPr>
          <p:spPr>
            <a:xfrm>
              <a:off x="19568" y="-2379"/>
              <a:ext cx="173735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Assess Candidates</a:t>
              </a:r>
              <a:endParaRPr sz="1000" dirty="0"/>
            </a:p>
          </p:txBody>
        </p:sp>
      </p:grpSp>
      <p:grpSp>
        <p:nvGrpSpPr>
          <p:cNvPr id="200" name="Group 200"/>
          <p:cNvGrpSpPr/>
          <p:nvPr/>
        </p:nvGrpSpPr>
        <p:grpSpPr>
          <a:xfrm>
            <a:off x="3957244" y="2569788"/>
            <a:ext cx="1249098" cy="285202"/>
            <a:chOff x="0" y="-2379"/>
            <a:chExt cx="1776492" cy="405619"/>
          </a:xfrm>
        </p:grpSpPr>
        <p:sp>
          <p:nvSpPr>
            <p:cNvPr id="198" name="Shape 198"/>
            <p:cNvSpPr/>
            <p:nvPr/>
          </p:nvSpPr>
          <p:spPr>
            <a:xfrm>
              <a:off x="0" y="-1"/>
              <a:ext cx="1776492"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199" name="Shape 199"/>
            <p:cNvSpPr/>
            <p:nvPr/>
          </p:nvSpPr>
          <p:spPr>
            <a:xfrm>
              <a:off x="19568" y="-2379"/>
              <a:ext cx="173735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Reduce Overheads</a:t>
              </a:r>
              <a:endParaRPr sz="1000" dirty="0"/>
            </a:p>
          </p:txBody>
        </p:sp>
      </p:grpSp>
      <p:grpSp>
        <p:nvGrpSpPr>
          <p:cNvPr id="233" name="Group 233"/>
          <p:cNvGrpSpPr/>
          <p:nvPr/>
        </p:nvGrpSpPr>
        <p:grpSpPr>
          <a:xfrm>
            <a:off x="6516216" y="1161895"/>
            <a:ext cx="1609340" cy="3326257"/>
            <a:chOff x="-1" y="0"/>
            <a:chExt cx="2288839" cy="4410893"/>
          </a:xfrm>
        </p:grpSpPr>
        <p:sp>
          <p:nvSpPr>
            <p:cNvPr id="231" name="Shape 231"/>
            <p:cNvSpPr/>
            <p:nvPr/>
          </p:nvSpPr>
          <p:spPr>
            <a:xfrm>
              <a:off x="-1" y="0"/>
              <a:ext cx="2288839" cy="4410893"/>
            </a:xfrm>
            <a:prstGeom prst="roundRect">
              <a:avLst>
                <a:gd name="adj" fmla="val 11719"/>
              </a:avLst>
            </a:prstGeom>
            <a:solidFill>
              <a:srgbClr val="FFFFFF"/>
            </a:solidFill>
            <a:ln w="25400" cap="flat">
              <a:solidFill>
                <a:srgbClr val="444444"/>
              </a:solidFill>
              <a:prstDash val="solid"/>
              <a:bevel/>
            </a:ln>
            <a:effectLst/>
          </p:spPr>
          <p:txBody>
            <a:bodyPr wrap="square" lIns="0" tIns="0" rIns="0" bIns="0" numCol="1" anchor="t">
              <a:noAutofit/>
            </a:bodyPr>
            <a:lstStyle/>
            <a:p>
              <a:pPr defTabSz="321457">
                <a:defRPr sz="1400">
                  <a:solidFill>
                    <a:srgbClr val="000000"/>
                  </a:solidFill>
                  <a:latin typeface="Arial Bold"/>
                  <a:ea typeface="Arial Bold"/>
                  <a:cs typeface="Arial Bold"/>
                  <a:sym typeface="Arial Bold"/>
                </a:defRPr>
              </a:pPr>
              <a:endParaRPr/>
            </a:p>
          </p:txBody>
        </p:sp>
        <p:sp>
          <p:nvSpPr>
            <p:cNvPr id="232" name="Shape 232"/>
            <p:cNvSpPr/>
            <p:nvPr/>
          </p:nvSpPr>
          <p:spPr>
            <a:xfrm>
              <a:off x="111731" y="111731"/>
              <a:ext cx="2065375" cy="405621"/>
            </a:xfrm>
            <a:prstGeom prst="rect">
              <a:avLst/>
            </a:prstGeom>
            <a:noFill/>
            <a:ln w="12700" cap="flat">
              <a:solidFill>
                <a:srgbClr val="444444"/>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t">
              <a:spAutoFit/>
            </a:bodyPr>
            <a:lstStyle>
              <a:lvl1pPr defTabSz="457200">
                <a:defRPr sz="1400">
                  <a:solidFill>
                    <a:srgbClr val="000000"/>
                  </a:solidFill>
                  <a:latin typeface="Arial Bold"/>
                  <a:ea typeface="Arial Bold"/>
                  <a:cs typeface="Arial Bold"/>
                  <a:sym typeface="Arial Bold"/>
                </a:defRPr>
              </a:lvl1pPr>
            </a:lstStyle>
            <a:p>
              <a:pPr lvl="0">
                <a:defRPr sz="1800"/>
              </a:pPr>
              <a:r>
                <a:rPr lang="en-IN" sz="1000" dirty="0" smtClean="0"/>
                <a:t>CANDIDATE</a:t>
              </a:r>
              <a:endParaRPr sz="1000" dirty="0"/>
            </a:p>
          </p:txBody>
        </p:sp>
      </p:grpSp>
      <p:grpSp>
        <p:nvGrpSpPr>
          <p:cNvPr id="236" name="Group 236"/>
          <p:cNvGrpSpPr/>
          <p:nvPr/>
        </p:nvGrpSpPr>
        <p:grpSpPr>
          <a:xfrm>
            <a:off x="6717080" y="1754886"/>
            <a:ext cx="1249098" cy="285202"/>
            <a:chOff x="0" y="-2379"/>
            <a:chExt cx="1776493" cy="405619"/>
          </a:xfrm>
        </p:grpSpPr>
        <p:sp>
          <p:nvSpPr>
            <p:cNvPr id="234" name="Shape 234"/>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235" name="Shape 235"/>
            <p:cNvSpPr/>
            <p:nvPr/>
          </p:nvSpPr>
          <p:spPr>
            <a:xfrm>
              <a:off x="19568" y="-2379"/>
              <a:ext cx="173735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Pre-assessment</a:t>
              </a:r>
              <a:endParaRPr sz="1000" dirty="0"/>
            </a:p>
          </p:txBody>
        </p:sp>
      </p:grpSp>
      <p:grpSp>
        <p:nvGrpSpPr>
          <p:cNvPr id="239" name="Group 239"/>
          <p:cNvGrpSpPr/>
          <p:nvPr/>
        </p:nvGrpSpPr>
        <p:grpSpPr>
          <a:xfrm>
            <a:off x="6737628" y="2180034"/>
            <a:ext cx="1228550" cy="286647"/>
            <a:chOff x="0" y="-1"/>
            <a:chExt cx="1747269" cy="407675"/>
          </a:xfrm>
        </p:grpSpPr>
        <p:sp>
          <p:nvSpPr>
            <p:cNvPr id="237" name="Shape 237"/>
            <p:cNvSpPr/>
            <p:nvPr/>
          </p:nvSpPr>
          <p:spPr>
            <a:xfrm>
              <a:off x="0" y="-1"/>
              <a:ext cx="1747269" cy="407675"/>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238" name="Shape 238"/>
            <p:cNvSpPr/>
            <p:nvPr/>
          </p:nvSpPr>
          <p:spPr>
            <a:xfrm>
              <a:off x="19901" y="1025"/>
              <a:ext cx="170746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sz="1000" dirty="0"/>
                <a:t>Placements</a:t>
              </a:r>
            </a:p>
          </p:txBody>
        </p:sp>
      </p:grpSp>
      <p:grpSp>
        <p:nvGrpSpPr>
          <p:cNvPr id="242" name="Group 242"/>
          <p:cNvGrpSpPr/>
          <p:nvPr/>
        </p:nvGrpSpPr>
        <p:grpSpPr>
          <a:xfrm>
            <a:off x="6720064" y="3401398"/>
            <a:ext cx="1249098" cy="285202"/>
            <a:chOff x="0" y="-2379"/>
            <a:chExt cx="1776492" cy="405619"/>
          </a:xfrm>
        </p:grpSpPr>
        <p:sp>
          <p:nvSpPr>
            <p:cNvPr id="240" name="Shape 240"/>
            <p:cNvSpPr/>
            <p:nvPr/>
          </p:nvSpPr>
          <p:spPr>
            <a:xfrm>
              <a:off x="0" y="-1"/>
              <a:ext cx="1776492" cy="400868"/>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241" name="Shape 241"/>
            <p:cNvSpPr/>
            <p:nvPr/>
          </p:nvSpPr>
          <p:spPr>
            <a:xfrm>
              <a:off x="19568" y="-2379"/>
              <a:ext cx="1737356"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sz="1000" dirty="0"/>
                <a:t>Notice Board</a:t>
              </a:r>
            </a:p>
          </p:txBody>
        </p:sp>
      </p:grpSp>
      <p:grpSp>
        <p:nvGrpSpPr>
          <p:cNvPr id="245" name="Group 245"/>
          <p:cNvGrpSpPr/>
          <p:nvPr/>
        </p:nvGrpSpPr>
        <p:grpSpPr>
          <a:xfrm>
            <a:off x="6717080" y="2583303"/>
            <a:ext cx="1249098" cy="285202"/>
            <a:chOff x="0" y="-2379"/>
            <a:chExt cx="1776493" cy="405619"/>
          </a:xfrm>
        </p:grpSpPr>
        <p:sp>
          <p:nvSpPr>
            <p:cNvPr id="243" name="Shape 243"/>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244" name="Shape 244"/>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sz="1000"/>
                <a:t>Courses</a:t>
              </a:r>
            </a:p>
          </p:txBody>
        </p:sp>
      </p:grpSp>
      <p:grpSp>
        <p:nvGrpSpPr>
          <p:cNvPr id="254" name="Group 254"/>
          <p:cNvGrpSpPr/>
          <p:nvPr/>
        </p:nvGrpSpPr>
        <p:grpSpPr>
          <a:xfrm>
            <a:off x="6723054" y="3001280"/>
            <a:ext cx="1249098" cy="285202"/>
            <a:chOff x="0" y="-2379"/>
            <a:chExt cx="1776493" cy="405619"/>
          </a:xfrm>
        </p:grpSpPr>
        <p:sp>
          <p:nvSpPr>
            <p:cNvPr id="252" name="Shape 252"/>
            <p:cNvSpPr/>
            <p:nvPr/>
          </p:nvSpPr>
          <p:spPr>
            <a:xfrm>
              <a:off x="0" y="-1"/>
              <a:ext cx="1776493" cy="400867"/>
            </a:xfrm>
            <a:prstGeom prst="roundRect">
              <a:avLst>
                <a:gd name="adj" fmla="val 11719"/>
              </a:avLst>
            </a:prstGeom>
            <a:solidFill>
              <a:srgbClr val="FFFFFF"/>
            </a:solidFill>
            <a:ln w="25400" cap="flat">
              <a:solidFill>
                <a:srgbClr val="47C6F8"/>
              </a:solidFill>
              <a:prstDash val="solid"/>
              <a:bevel/>
            </a:ln>
            <a:effectLst/>
          </p:spPr>
          <p:txBody>
            <a:bodyPr wrap="square" lIns="0" tIns="0" rIns="0" bIns="0" numCol="1" anchor="ctr">
              <a:noAutofit/>
            </a:bodyPr>
            <a:lstStyle/>
            <a:p>
              <a:pPr defTabSz="321457">
                <a:defRPr sz="1400">
                  <a:solidFill>
                    <a:srgbClr val="000000"/>
                  </a:solidFill>
                  <a:latin typeface="Arial"/>
                  <a:ea typeface="Arial"/>
                  <a:cs typeface="Arial"/>
                  <a:sym typeface="Arial"/>
                </a:defRPr>
              </a:pPr>
              <a:endParaRPr/>
            </a:p>
          </p:txBody>
        </p:sp>
        <p:sp>
          <p:nvSpPr>
            <p:cNvPr id="253" name="Shape 253"/>
            <p:cNvSpPr/>
            <p:nvPr/>
          </p:nvSpPr>
          <p:spPr>
            <a:xfrm>
              <a:off x="19568" y="-2379"/>
              <a:ext cx="1737357" cy="405619"/>
            </a:xfrm>
            <a:prstGeom prst="rect">
              <a:avLst/>
            </a:prstGeom>
            <a:noFill/>
            <a:ln w="12700" cap="flat">
              <a:solidFill>
                <a:srgbClr val="47C6F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a:ea typeface="Arial"/>
                  <a:cs typeface="Arial"/>
                  <a:sym typeface="Arial"/>
                </a:defRPr>
              </a:lvl1pPr>
            </a:lstStyle>
            <a:p>
              <a:pPr lvl="0">
                <a:defRPr sz="1800"/>
              </a:pPr>
              <a:r>
                <a:rPr lang="en-IN" sz="1000" dirty="0" smtClean="0"/>
                <a:t>Practice</a:t>
              </a:r>
              <a:endParaRPr sz="1000" dirty="0"/>
            </a:p>
          </p:txBody>
        </p:sp>
      </p:grpSp>
      <p:grpSp>
        <p:nvGrpSpPr>
          <p:cNvPr id="2" name="Group 1"/>
          <p:cNvGrpSpPr/>
          <p:nvPr/>
        </p:nvGrpSpPr>
        <p:grpSpPr>
          <a:xfrm>
            <a:off x="347688" y="4714560"/>
            <a:ext cx="8544792" cy="1666768"/>
            <a:chOff x="803425" y="4646705"/>
            <a:chExt cx="7554170" cy="2002121"/>
          </a:xfrm>
        </p:grpSpPr>
        <p:sp>
          <p:nvSpPr>
            <p:cNvPr id="123" name="Shape 123"/>
            <p:cNvSpPr/>
            <p:nvPr/>
          </p:nvSpPr>
          <p:spPr>
            <a:xfrm>
              <a:off x="803425" y="4646705"/>
              <a:ext cx="7554170" cy="2002121"/>
            </a:xfrm>
            <a:prstGeom prst="roundRect">
              <a:avLst>
                <a:gd name="adj" fmla="val 11719"/>
              </a:avLst>
            </a:prstGeom>
            <a:solidFill>
              <a:schemeClr val="bg1">
                <a:lumMod val="95000"/>
              </a:schemeClr>
            </a:solidFill>
            <a:ln w="12700" cap="flat">
              <a:solidFill>
                <a:srgbClr val="06AAE8"/>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600">
                  <a:solidFill>
                    <a:srgbClr val="000000"/>
                  </a:solidFill>
                  <a:latin typeface="Arial Bold"/>
                  <a:ea typeface="Arial Bold"/>
                  <a:cs typeface="Arial Bold"/>
                  <a:sym typeface="Arial Bold"/>
                </a:defRPr>
              </a:pPr>
              <a:endParaRPr sz="1600">
                <a:latin typeface="Arial" panose="020B0604020202020204" pitchFamily="34" charset="0"/>
                <a:cs typeface="Arial" panose="020B0604020202020204" pitchFamily="34" charset="0"/>
              </a:endParaRPr>
            </a:p>
          </p:txBody>
        </p:sp>
        <p:sp>
          <p:nvSpPr>
            <p:cNvPr id="124" name="Shape 124"/>
            <p:cNvSpPr/>
            <p:nvPr/>
          </p:nvSpPr>
          <p:spPr>
            <a:xfrm>
              <a:off x="888185" y="5467230"/>
              <a:ext cx="7384650" cy="361070"/>
            </a:xfrm>
            <a:prstGeom prst="rect">
              <a:avLst/>
            </a:prstGeom>
            <a:noFill/>
            <a:ln w="12700" cap="flat">
              <a:solidFill>
                <a:srgbClr val="06AAE8"/>
              </a:solid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algn="l" defTabSz="457200">
                <a:defRPr sz="1600">
                  <a:solidFill>
                    <a:srgbClr val="000000"/>
                  </a:solidFill>
                  <a:latin typeface="Arial Bold"/>
                  <a:ea typeface="Arial Bold"/>
                  <a:cs typeface="Arial Bold"/>
                  <a:sym typeface="Arial Bold"/>
                </a:defRPr>
              </a:lvl1pPr>
            </a:lstStyle>
            <a:p>
              <a:pPr lvl="0">
                <a:defRPr sz="1800"/>
              </a:pPr>
              <a:r>
                <a:rPr lang="en-IN" sz="1100" dirty="0" smtClean="0">
                  <a:latin typeface="Arial" panose="020B0604020202020204" pitchFamily="34" charset="0"/>
                  <a:cs typeface="Arial" panose="020B0604020202020204" pitchFamily="34" charset="0"/>
                </a:rPr>
                <a:t>Procured Framework</a:t>
              </a:r>
              <a:endParaRPr sz="1100" dirty="0">
                <a:latin typeface="Arial" panose="020B0604020202020204" pitchFamily="34" charset="0"/>
                <a:cs typeface="Arial" panose="020B0604020202020204" pitchFamily="34" charset="0"/>
              </a:endParaRPr>
            </a:p>
          </p:txBody>
        </p:sp>
        <p:sp>
          <p:nvSpPr>
            <p:cNvPr id="126" name="Shape 126"/>
            <p:cNvSpPr/>
            <p:nvPr/>
          </p:nvSpPr>
          <p:spPr>
            <a:xfrm>
              <a:off x="6775856" y="5670886"/>
              <a:ext cx="1294909" cy="415640"/>
            </a:xfrm>
            <a:prstGeom prst="roundRect">
              <a:avLst>
                <a:gd name="adj" fmla="val 11719"/>
              </a:avLst>
            </a:prstGeom>
            <a:solidFill>
              <a:srgbClr val="47C6F8"/>
            </a:solid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sz="1400">
                <a:latin typeface="Arial" panose="020B0604020202020204" pitchFamily="34" charset="0"/>
                <a:cs typeface="Arial" panose="020B0604020202020204" pitchFamily="34" charset="0"/>
              </a:endParaRPr>
            </a:p>
          </p:txBody>
        </p:sp>
        <p:sp>
          <p:nvSpPr>
            <p:cNvPr id="127" name="Shape 127"/>
            <p:cNvSpPr/>
            <p:nvPr/>
          </p:nvSpPr>
          <p:spPr>
            <a:xfrm>
              <a:off x="6796145" y="5614987"/>
              <a:ext cx="1254329" cy="527436"/>
            </a:xfrm>
            <a:prstGeom prst="rect">
              <a:avLst/>
            </a:prstGeom>
            <a:solidFill>
              <a:srgbClr val="47C6F8"/>
            </a:solid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dirty="0">
                  <a:latin typeface="Arial" panose="020B0604020202020204" pitchFamily="34" charset="0"/>
                  <a:cs typeface="Arial" panose="020B0604020202020204" pitchFamily="34" charset="0"/>
                </a:rPr>
                <a:t>Application Management</a:t>
              </a:r>
            </a:p>
          </p:txBody>
        </p:sp>
        <p:sp>
          <p:nvSpPr>
            <p:cNvPr id="129" name="Shape 129"/>
            <p:cNvSpPr/>
            <p:nvPr/>
          </p:nvSpPr>
          <p:spPr>
            <a:xfrm>
              <a:off x="3462964" y="5163076"/>
              <a:ext cx="1294909" cy="415639"/>
            </a:xfrm>
            <a:prstGeom prst="roundRect">
              <a:avLst>
                <a:gd name="adj" fmla="val 11719"/>
              </a:avLst>
            </a:prstGeom>
            <a:solidFill>
              <a:srgbClr val="47C6F8"/>
            </a:solid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sz="1400">
                <a:latin typeface="Arial" panose="020B0604020202020204" pitchFamily="34" charset="0"/>
                <a:cs typeface="Arial" panose="020B0604020202020204" pitchFamily="34" charset="0"/>
              </a:endParaRPr>
            </a:p>
          </p:txBody>
        </p:sp>
        <p:sp>
          <p:nvSpPr>
            <p:cNvPr id="130" name="Shape 130"/>
            <p:cNvSpPr/>
            <p:nvPr/>
          </p:nvSpPr>
          <p:spPr>
            <a:xfrm>
              <a:off x="3483253" y="5199603"/>
              <a:ext cx="1254329" cy="342585"/>
            </a:xfrm>
            <a:prstGeom prst="rect">
              <a:avLst/>
            </a:prstGeom>
            <a:solidFill>
              <a:srgbClr val="47C6F8"/>
            </a:solid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a:latin typeface="Arial" panose="020B0604020202020204" pitchFamily="34" charset="0"/>
                  <a:cs typeface="Arial" panose="020B0604020202020204" pitchFamily="34" charset="0"/>
                </a:rPr>
                <a:t>Security</a:t>
              </a:r>
            </a:p>
          </p:txBody>
        </p:sp>
        <p:sp>
          <p:nvSpPr>
            <p:cNvPr id="135" name="Shape 135"/>
            <p:cNvSpPr/>
            <p:nvPr/>
          </p:nvSpPr>
          <p:spPr>
            <a:xfrm>
              <a:off x="6785809" y="5163076"/>
              <a:ext cx="1249098" cy="415640"/>
            </a:xfrm>
            <a:prstGeom prst="roundRect">
              <a:avLst>
                <a:gd name="adj" fmla="val 11719"/>
              </a:avLst>
            </a:prstGeom>
            <a:solidFill>
              <a:srgbClr val="47C6F8"/>
            </a:solid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sz="1400">
                <a:latin typeface="Arial" panose="020B0604020202020204" pitchFamily="34" charset="0"/>
                <a:cs typeface="Arial" panose="020B0604020202020204" pitchFamily="34" charset="0"/>
              </a:endParaRPr>
            </a:p>
          </p:txBody>
        </p:sp>
        <p:sp>
          <p:nvSpPr>
            <p:cNvPr id="136" name="Shape 136"/>
            <p:cNvSpPr/>
            <p:nvPr/>
          </p:nvSpPr>
          <p:spPr>
            <a:xfrm>
              <a:off x="6806098" y="5199603"/>
              <a:ext cx="1208518" cy="342584"/>
            </a:xfrm>
            <a:prstGeom prst="rect">
              <a:avLst/>
            </a:prstGeom>
            <a:solidFill>
              <a:srgbClr val="47C6F8"/>
            </a:solid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dirty="0">
                  <a:latin typeface="Arial" panose="020B0604020202020204" pitchFamily="34" charset="0"/>
                  <a:cs typeface="Arial" panose="020B0604020202020204" pitchFamily="34" charset="0"/>
                </a:rPr>
                <a:t>Role Administration</a:t>
              </a:r>
            </a:p>
          </p:txBody>
        </p:sp>
        <p:sp>
          <p:nvSpPr>
            <p:cNvPr id="144" name="Shape 144"/>
            <p:cNvSpPr/>
            <p:nvPr/>
          </p:nvSpPr>
          <p:spPr>
            <a:xfrm>
              <a:off x="3462964" y="5673516"/>
              <a:ext cx="1294909" cy="415639"/>
            </a:xfrm>
            <a:prstGeom prst="roundRect">
              <a:avLst>
                <a:gd name="adj" fmla="val 11719"/>
              </a:avLst>
            </a:prstGeom>
            <a:solidFill>
              <a:srgbClr val="47C6F8"/>
            </a:solid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sz="1400">
                <a:latin typeface="Arial" panose="020B0604020202020204" pitchFamily="34" charset="0"/>
                <a:cs typeface="Arial" panose="020B0604020202020204" pitchFamily="34" charset="0"/>
              </a:endParaRPr>
            </a:p>
          </p:txBody>
        </p:sp>
        <p:sp>
          <p:nvSpPr>
            <p:cNvPr id="145" name="Shape 145"/>
            <p:cNvSpPr/>
            <p:nvPr/>
          </p:nvSpPr>
          <p:spPr>
            <a:xfrm>
              <a:off x="3483253" y="5710043"/>
              <a:ext cx="1254329" cy="342585"/>
            </a:xfrm>
            <a:prstGeom prst="rect">
              <a:avLst/>
            </a:prstGeom>
            <a:solidFill>
              <a:srgbClr val="47C6F8"/>
            </a:solid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a:latin typeface="Arial" panose="020B0604020202020204" pitchFamily="34" charset="0"/>
                  <a:cs typeface="Arial" panose="020B0604020202020204" pitchFamily="34" charset="0"/>
                </a:rPr>
                <a:t>Authentication</a:t>
              </a:r>
            </a:p>
          </p:txBody>
        </p:sp>
        <p:sp>
          <p:nvSpPr>
            <p:cNvPr id="147" name="Shape 147"/>
            <p:cNvSpPr/>
            <p:nvPr/>
          </p:nvSpPr>
          <p:spPr>
            <a:xfrm>
              <a:off x="5122661" y="5673516"/>
              <a:ext cx="1294908" cy="415639"/>
            </a:xfrm>
            <a:prstGeom prst="roundRect">
              <a:avLst>
                <a:gd name="adj" fmla="val 11719"/>
              </a:avLst>
            </a:prstGeom>
            <a:solidFill>
              <a:srgbClr val="47C6F8"/>
            </a:solid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sz="1400">
                <a:latin typeface="Arial" panose="020B0604020202020204" pitchFamily="34" charset="0"/>
                <a:cs typeface="Arial" panose="020B0604020202020204" pitchFamily="34" charset="0"/>
              </a:endParaRPr>
            </a:p>
          </p:txBody>
        </p:sp>
        <p:sp>
          <p:nvSpPr>
            <p:cNvPr id="148" name="Shape 148"/>
            <p:cNvSpPr/>
            <p:nvPr/>
          </p:nvSpPr>
          <p:spPr>
            <a:xfrm>
              <a:off x="5142949" y="5710043"/>
              <a:ext cx="1254329" cy="342585"/>
            </a:xfrm>
            <a:prstGeom prst="rect">
              <a:avLst/>
            </a:prstGeom>
            <a:solidFill>
              <a:srgbClr val="47C6F8"/>
            </a:solid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a:latin typeface="Arial" panose="020B0604020202020204" pitchFamily="34" charset="0"/>
                  <a:cs typeface="Arial" panose="020B0604020202020204" pitchFamily="34" charset="0"/>
                </a:rPr>
                <a:t>Analytics</a:t>
              </a:r>
            </a:p>
          </p:txBody>
        </p:sp>
        <p:sp>
          <p:nvSpPr>
            <p:cNvPr id="150" name="Shape 150"/>
            <p:cNvSpPr/>
            <p:nvPr/>
          </p:nvSpPr>
          <p:spPr>
            <a:xfrm>
              <a:off x="6778845" y="6181870"/>
              <a:ext cx="1294908" cy="415639"/>
            </a:xfrm>
            <a:prstGeom prst="roundRect">
              <a:avLst>
                <a:gd name="adj" fmla="val 11719"/>
              </a:avLst>
            </a:prstGeom>
            <a:solidFill>
              <a:srgbClr val="47C6F8"/>
            </a:solid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sz="1400">
                <a:latin typeface="Arial" panose="020B0604020202020204" pitchFamily="34" charset="0"/>
                <a:cs typeface="Arial" panose="020B0604020202020204" pitchFamily="34" charset="0"/>
              </a:endParaRPr>
            </a:p>
          </p:txBody>
        </p:sp>
        <p:sp>
          <p:nvSpPr>
            <p:cNvPr id="151" name="Shape 151"/>
            <p:cNvSpPr/>
            <p:nvPr/>
          </p:nvSpPr>
          <p:spPr>
            <a:xfrm>
              <a:off x="6799133" y="6218395"/>
              <a:ext cx="1254329" cy="342584"/>
            </a:xfrm>
            <a:prstGeom prst="rect">
              <a:avLst/>
            </a:prstGeom>
            <a:solidFill>
              <a:srgbClr val="47C6F8"/>
            </a:solid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dirty="0">
                  <a:latin typeface="Arial" panose="020B0604020202020204" pitchFamily="34" charset="0"/>
                  <a:cs typeface="Arial" panose="020B0604020202020204" pitchFamily="34" charset="0"/>
                </a:rPr>
                <a:t>Offline Support</a:t>
              </a:r>
            </a:p>
          </p:txBody>
        </p:sp>
        <p:sp>
          <p:nvSpPr>
            <p:cNvPr id="153" name="Shape 153"/>
            <p:cNvSpPr/>
            <p:nvPr/>
          </p:nvSpPr>
          <p:spPr>
            <a:xfrm>
              <a:off x="3465955" y="6184500"/>
              <a:ext cx="1294908" cy="415639"/>
            </a:xfrm>
            <a:prstGeom prst="roundRect">
              <a:avLst>
                <a:gd name="adj" fmla="val 11719"/>
              </a:avLst>
            </a:prstGeom>
            <a:solidFill>
              <a:srgbClr val="47C6F8"/>
            </a:solid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sz="1400">
                <a:latin typeface="Arial" panose="020B0604020202020204" pitchFamily="34" charset="0"/>
                <a:cs typeface="Arial" panose="020B0604020202020204" pitchFamily="34" charset="0"/>
              </a:endParaRPr>
            </a:p>
          </p:txBody>
        </p:sp>
        <p:sp>
          <p:nvSpPr>
            <p:cNvPr id="154" name="Shape 154"/>
            <p:cNvSpPr/>
            <p:nvPr/>
          </p:nvSpPr>
          <p:spPr>
            <a:xfrm>
              <a:off x="3486244" y="6221026"/>
              <a:ext cx="1254329" cy="342584"/>
            </a:xfrm>
            <a:prstGeom prst="rect">
              <a:avLst/>
            </a:prstGeom>
            <a:solidFill>
              <a:srgbClr val="47C6F8"/>
            </a:solid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a:latin typeface="Arial" panose="020B0604020202020204" pitchFamily="34" charset="0"/>
                  <a:cs typeface="Arial" panose="020B0604020202020204" pitchFamily="34" charset="0"/>
                </a:rPr>
                <a:t>Notifications</a:t>
              </a:r>
            </a:p>
          </p:txBody>
        </p:sp>
        <p:sp>
          <p:nvSpPr>
            <p:cNvPr id="255" name="Shape 255"/>
            <p:cNvSpPr/>
            <p:nvPr/>
          </p:nvSpPr>
          <p:spPr>
            <a:xfrm>
              <a:off x="3465952" y="4880411"/>
              <a:ext cx="4604813" cy="189154"/>
            </a:xfrm>
            <a:prstGeom prst="roundRect">
              <a:avLst>
                <a:gd name="adj" fmla="val 11719"/>
              </a:avLst>
            </a:prstGeom>
            <a:solidFill>
              <a:srgbClr val="47C6F8"/>
            </a:solidFill>
            <a:ln w="12700" cap="flat">
              <a:solidFill>
                <a:srgbClr val="F69240"/>
              </a:solidFill>
              <a:prstDash val="solid"/>
              <a:bevel/>
            </a:ln>
            <a:effectLst>
              <a:outerShdw blurRad="50800" dist="25400" dir="5400000" rotWithShape="0">
                <a:srgbClr val="000000">
                  <a:alpha val="38000"/>
                </a:srgbClr>
              </a:outerShdw>
            </a:effectLst>
          </p:spPr>
          <p:txBody>
            <a:bodyPr wrap="square" lIns="0" tIns="0" rIns="0" bIns="0" numCol="1" anchor="ctr">
              <a:noAutofit/>
            </a:bodyPr>
            <a:lstStyle/>
            <a:p>
              <a:pPr defTabSz="321457">
                <a:defRPr sz="1400">
                  <a:solidFill>
                    <a:srgbClr val="000000"/>
                  </a:solidFill>
                  <a:latin typeface="Arial Bold"/>
                  <a:ea typeface="Arial Bold"/>
                  <a:cs typeface="Arial Bold"/>
                  <a:sym typeface="Arial Bold"/>
                </a:defRPr>
              </a:pPr>
              <a:endParaRPr sz="1400">
                <a:latin typeface="Arial" panose="020B0604020202020204" pitchFamily="34" charset="0"/>
                <a:cs typeface="Arial" panose="020B0604020202020204" pitchFamily="34" charset="0"/>
              </a:endParaRPr>
            </a:p>
          </p:txBody>
        </p:sp>
        <p:sp>
          <p:nvSpPr>
            <p:cNvPr id="256" name="Shape 256"/>
            <p:cNvSpPr/>
            <p:nvPr/>
          </p:nvSpPr>
          <p:spPr>
            <a:xfrm>
              <a:off x="3476505" y="4803696"/>
              <a:ext cx="4583709" cy="342584"/>
            </a:xfrm>
            <a:prstGeom prst="rect">
              <a:avLst/>
            </a:prstGeom>
            <a:solidFill>
              <a:srgbClr val="47C6F8"/>
            </a:solidFill>
            <a:ln w="12700" cap="flat">
              <a:noFill/>
              <a:miter lim="400000"/>
            </a:ln>
            <a:effectLst/>
            <a:extLst>
              <a:ext uri="{C572A759-6A51-4108-AA02-DFA0A04FC94B}">
                <ma14:wrappingTextBoxFlag xmlns:ma14="http://schemas.microsoft.com/office/mac/drawingml/2011/main" xmlns="" val="1"/>
              </a:ext>
            </a:extLst>
          </p:spPr>
          <p:txBody>
            <a:bodyPr wrap="square" lIns="65022" tIns="65022" rIns="65022" bIns="65022" numCol="1" anchor="ctr">
              <a:spAutoFit/>
            </a:bodyPr>
            <a:lstStyle>
              <a:lvl1pPr defTabSz="457200">
                <a:defRPr sz="1400">
                  <a:solidFill>
                    <a:srgbClr val="000000"/>
                  </a:solidFill>
                  <a:latin typeface="Arial Bold"/>
                  <a:ea typeface="Arial Bold"/>
                  <a:cs typeface="Arial Bold"/>
                  <a:sym typeface="Arial Bold"/>
                </a:defRPr>
              </a:lvl1pPr>
            </a:lstStyle>
            <a:p>
              <a:pPr lvl="0">
                <a:defRPr sz="1800"/>
              </a:pPr>
              <a:r>
                <a:rPr sz="1000">
                  <a:latin typeface="Arial" panose="020B0604020202020204" pitchFamily="34" charset="0"/>
                  <a:cs typeface="Arial" panose="020B0604020202020204" pitchFamily="34" charset="0"/>
                </a:rPr>
                <a:t>Management Console</a:t>
              </a:r>
            </a:p>
          </p:txBody>
        </p:sp>
      </p:grpSp>
      <p:sp>
        <p:nvSpPr>
          <p:cNvPr id="283" name="Parallelogram 282"/>
          <p:cNvSpPr/>
          <p:nvPr/>
        </p:nvSpPr>
        <p:spPr>
          <a:xfrm flipV="1">
            <a:off x="1043608"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4" name="Parallelogram 283"/>
          <p:cNvSpPr/>
          <p:nvPr/>
        </p:nvSpPr>
        <p:spPr>
          <a:xfrm rot="10800000" flipV="1">
            <a:off x="-828600" y="-27384"/>
            <a:ext cx="1872208"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5" name="Parallelogram 284"/>
          <p:cNvSpPr/>
          <p:nvPr/>
        </p:nvSpPr>
        <p:spPr>
          <a:xfrm flipV="1">
            <a:off x="611560" y="-27384"/>
            <a:ext cx="648072"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6" name="Parallelogram 285"/>
          <p:cNvSpPr/>
          <p:nvPr/>
        </p:nvSpPr>
        <p:spPr>
          <a:xfrm flipV="1">
            <a:off x="7812360"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8" name="TextBox 287"/>
          <p:cNvSpPr txBox="1"/>
          <p:nvPr/>
        </p:nvSpPr>
        <p:spPr>
          <a:xfrm>
            <a:off x="1403648"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Domain-wise scenarios</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spTree>
    <p:extLst>
      <p:ext uri="{BB962C8B-B14F-4D97-AF65-F5344CB8AC3E}">
        <p14:creationId xmlns:p14="http://schemas.microsoft.com/office/powerpoint/2010/main" val="1326971467"/>
      </p:ext>
    </p:extLst>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arallelogram 3"/>
          <p:cNvSpPr/>
          <p:nvPr/>
        </p:nvSpPr>
        <p:spPr>
          <a:xfrm rot="10800000" flipV="1">
            <a:off x="-612576" y="-27383"/>
            <a:ext cx="1872208" cy="648072"/>
          </a:xfrm>
          <a:prstGeom prst="parallelogram">
            <a:avLst>
              <a:gd name="adj" fmla="val 60834"/>
            </a:avLst>
          </a:prstGeom>
          <a:solidFill>
            <a:srgbClr val="444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Parallelogram 4"/>
          <p:cNvSpPr/>
          <p:nvPr/>
        </p:nvSpPr>
        <p:spPr>
          <a:xfrm flipV="1">
            <a:off x="827584" y="-27383"/>
            <a:ext cx="720080"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ight Triangle 5"/>
          <p:cNvSpPr/>
          <p:nvPr/>
        </p:nvSpPr>
        <p:spPr>
          <a:xfrm>
            <a:off x="-36512" y="-1467544"/>
            <a:ext cx="6336704" cy="10297144"/>
          </a:xfrm>
          <a:prstGeom prst="rtTriangle">
            <a:avLst/>
          </a:prstGeom>
          <a:solidFill>
            <a:srgbClr val="303030">
              <a:alpha val="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Parallelogram 6"/>
          <p:cNvSpPr/>
          <p:nvPr/>
        </p:nvSpPr>
        <p:spPr>
          <a:xfrm flipV="1">
            <a:off x="1331640"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Parallelogram 8"/>
          <p:cNvSpPr/>
          <p:nvPr/>
        </p:nvSpPr>
        <p:spPr>
          <a:xfrm flipV="1">
            <a:off x="8100392"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p:cNvSpPr txBox="1"/>
          <p:nvPr/>
        </p:nvSpPr>
        <p:spPr>
          <a:xfrm>
            <a:off x="1691680"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Database Diagram</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pic>
        <p:nvPicPr>
          <p:cNvPr id="3" name="Picture 2"/>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55576" y="1042654"/>
            <a:ext cx="7556075" cy="5770722"/>
          </a:xfrm>
          <a:prstGeom prst="rect">
            <a:avLst/>
          </a:prstGeom>
        </p:spPr>
      </p:pic>
    </p:spTree>
    <p:extLst>
      <p:ext uri="{BB962C8B-B14F-4D97-AF65-F5344CB8AC3E}">
        <p14:creationId xmlns:p14="http://schemas.microsoft.com/office/powerpoint/2010/main" val="93452885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840"/>
          <p:cNvSpPr/>
          <p:nvPr/>
        </p:nvSpPr>
        <p:spPr>
          <a:xfrm>
            <a:off x="539824" y="2492896"/>
            <a:ext cx="2448000" cy="3456384"/>
          </a:xfrm>
          <a:prstGeom prst="rect">
            <a:avLst/>
          </a:prstGeom>
          <a:blipFill>
            <a:blip r:embed="rId2"/>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dirty="0"/>
          </a:p>
        </p:txBody>
      </p:sp>
      <p:sp>
        <p:nvSpPr>
          <p:cNvPr id="5" name="Shape 843"/>
          <p:cNvSpPr/>
          <p:nvPr/>
        </p:nvSpPr>
        <p:spPr>
          <a:xfrm>
            <a:off x="3347864" y="2492896"/>
            <a:ext cx="2448000" cy="3456000"/>
          </a:xfrm>
          <a:prstGeom prst="rect">
            <a:avLst/>
          </a:prstGeom>
          <a:blipFill>
            <a:blip r:embed="rId3"/>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a:p>
        </p:txBody>
      </p:sp>
      <p:sp>
        <p:nvSpPr>
          <p:cNvPr id="6" name="Shape 846"/>
          <p:cNvSpPr/>
          <p:nvPr/>
        </p:nvSpPr>
        <p:spPr>
          <a:xfrm>
            <a:off x="6228184" y="2492896"/>
            <a:ext cx="2448272" cy="3456000"/>
          </a:xfrm>
          <a:prstGeom prst="rect">
            <a:avLst/>
          </a:prstGeom>
          <a:blipFill>
            <a:blip r:embed="rId4"/>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a:p>
        </p:txBody>
      </p:sp>
      <p:sp>
        <p:nvSpPr>
          <p:cNvPr id="12" name="Parallelogram 11"/>
          <p:cNvSpPr/>
          <p:nvPr/>
        </p:nvSpPr>
        <p:spPr>
          <a:xfrm flipV="1">
            <a:off x="1043608"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Parallelogram 12"/>
          <p:cNvSpPr/>
          <p:nvPr/>
        </p:nvSpPr>
        <p:spPr>
          <a:xfrm rot="10800000" flipV="1">
            <a:off x="-828600" y="-27384"/>
            <a:ext cx="1872208"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Parallelogram 13"/>
          <p:cNvSpPr/>
          <p:nvPr/>
        </p:nvSpPr>
        <p:spPr>
          <a:xfrm flipV="1">
            <a:off x="611560" y="-27384"/>
            <a:ext cx="648072"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Parallelogram 14"/>
          <p:cNvSpPr/>
          <p:nvPr/>
        </p:nvSpPr>
        <p:spPr>
          <a:xfrm flipV="1">
            <a:off x="7812360"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p:cNvSpPr txBox="1"/>
          <p:nvPr/>
        </p:nvSpPr>
        <p:spPr>
          <a:xfrm>
            <a:off x="1403648"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Admin Workbench</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9" name="TextBox 18"/>
          <p:cNvSpPr txBox="1"/>
          <p:nvPr/>
        </p:nvSpPr>
        <p:spPr>
          <a:xfrm>
            <a:off x="251520" y="1484784"/>
            <a:ext cx="8676744" cy="646331"/>
          </a:xfrm>
          <a:prstGeom prst="rect">
            <a:avLst/>
          </a:prstGeom>
          <a:noFill/>
        </p:spPr>
        <p:txBody>
          <a:bodyPr wrap="square" rtlCol="0">
            <a:spAutoFit/>
          </a:bodyPr>
          <a:lstStyle/>
          <a:p>
            <a:r>
              <a:rPr lang="en-IN" dirty="0" smtClean="0">
                <a:latin typeface="Leelawadee UI" panose="020B0502040204020203" pitchFamily="34" charset="-34"/>
                <a:cs typeface="Leelawadee UI" panose="020B0502040204020203" pitchFamily="34" charset="-34"/>
              </a:rPr>
              <a:t>The Admin workbench allows evaluators to control and monitor key aspects of the app and data source integration.</a:t>
            </a:r>
            <a:endParaRPr lang="en-IN" dirty="0">
              <a:latin typeface="Leelawadee UI" panose="020B0502040204020203" pitchFamily="34" charset="-34"/>
              <a:cs typeface="Leelawadee UI" panose="020B0502040204020203" pitchFamily="34" charset="-34"/>
            </a:endParaRPr>
          </a:p>
        </p:txBody>
      </p:sp>
      <p:sp>
        <p:nvSpPr>
          <p:cNvPr id="20" name="TextBox 19"/>
          <p:cNvSpPr txBox="1"/>
          <p:nvPr/>
        </p:nvSpPr>
        <p:spPr>
          <a:xfrm>
            <a:off x="539824" y="2573030"/>
            <a:ext cx="2448000" cy="2477601"/>
          </a:xfrm>
          <a:prstGeom prst="rect">
            <a:avLst/>
          </a:prstGeom>
          <a:noFill/>
        </p:spPr>
        <p:txBody>
          <a:bodyPr wrap="square" rtlCol="0">
            <a:spAutoFit/>
          </a:bodyPr>
          <a:lstStyle/>
          <a:p>
            <a:pPr algn="ctr">
              <a:lnSpc>
                <a:spcPct val="125000"/>
              </a:lnSpc>
            </a:pPr>
            <a:r>
              <a:rPr lang="en-IN" b="1" dirty="0">
                <a:solidFill>
                  <a:srgbClr val="FFFFFF"/>
                </a:solidFill>
                <a:latin typeface="Leelawadee UI" panose="020B0502040204020203" pitchFamily="34" charset="-34"/>
                <a:cs typeface="Leelawadee UI" panose="020B0502040204020203" pitchFamily="34" charset="-34"/>
              </a:rPr>
              <a:t>Data source </a:t>
            </a:r>
            <a:r>
              <a:rPr lang="en-IN" b="1" dirty="0" smtClean="0">
                <a:solidFill>
                  <a:srgbClr val="FFFFFF"/>
                </a:solidFill>
                <a:latin typeface="Leelawadee UI" panose="020B0502040204020203" pitchFamily="34" charset="-34"/>
                <a:cs typeface="Leelawadee UI" panose="020B0502040204020203" pitchFamily="34" charset="-34"/>
              </a:rPr>
              <a:t>management</a:t>
            </a:r>
          </a:p>
          <a:p>
            <a:pPr>
              <a:lnSpc>
                <a:spcPct val="125000"/>
              </a:lnSpc>
            </a:pPr>
            <a:endParaRPr lang="en-IN" b="1" dirty="0" smtClean="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Create and schedule tests</a:t>
            </a: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Upload question papers</a:t>
            </a: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Start and stop test</a:t>
            </a:r>
            <a:endParaRPr lang="en-IN" sz="1400" dirty="0">
              <a:latin typeface="Leelawadee UI" panose="020B0502040204020203" pitchFamily="34" charset="-34"/>
              <a:cs typeface="Leelawadee UI" panose="020B0502040204020203" pitchFamily="34" charset="-34"/>
            </a:endParaRPr>
          </a:p>
        </p:txBody>
      </p:sp>
      <p:sp>
        <p:nvSpPr>
          <p:cNvPr id="21" name="TextBox 20"/>
          <p:cNvSpPr txBox="1"/>
          <p:nvPr/>
        </p:nvSpPr>
        <p:spPr>
          <a:xfrm>
            <a:off x="3347864" y="2564904"/>
            <a:ext cx="2448000" cy="3454792"/>
          </a:xfrm>
          <a:prstGeom prst="rect">
            <a:avLst/>
          </a:prstGeom>
          <a:noFill/>
        </p:spPr>
        <p:txBody>
          <a:bodyPr wrap="square" rtlCol="0">
            <a:spAutoFit/>
          </a:bodyPr>
          <a:lstStyle/>
          <a:p>
            <a:pPr algn="ctr">
              <a:lnSpc>
                <a:spcPct val="125000"/>
              </a:lnSpc>
            </a:pPr>
            <a:r>
              <a:rPr lang="en-IN" b="1" dirty="0" smtClean="0">
                <a:solidFill>
                  <a:srgbClr val="FFFFFF"/>
                </a:solidFill>
                <a:latin typeface="Leelawadee UI" panose="020B0502040204020203" pitchFamily="34" charset="-34"/>
                <a:cs typeface="Leelawadee UI" panose="020B0502040204020203" pitchFamily="34" charset="-34"/>
              </a:rPr>
              <a:t>User </a:t>
            </a:r>
            <a:r>
              <a:rPr lang="en-IN" b="1" dirty="0">
                <a:solidFill>
                  <a:srgbClr val="FFFFFF"/>
                </a:solidFill>
                <a:latin typeface="Leelawadee UI" panose="020B0502040204020203" pitchFamily="34" charset="-34"/>
                <a:cs typeface="Leelawadee UI" panose="020B0502040204020203" pitchFamily="34" charset="-34"/>
              </a:rPr>
              <a:t>management</a:t>
            </a:r>
          </a:p>
          <a:p>
            <a:pPr>
              <a:lnSpc>
                <a:spcPct val="125000"/>
              </a:lnSpc>
            </a:pPr>
            <a:endParaRPr lang="en-IN" sz="1600" b="1" dirty="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Sorting based on scores</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Real time access to user data with an option for comments</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Collaborate with colleagues during interview process.</a:t>
            </a:r>
            <a:endParaRPr lang="en-IN" sz="1600" dirty="0">
              <a:latin typeface="Leelawadee UI" panose="020B0502040204020203" pitchFamily="34" charset="-34"/>
              <a:cs typeface="Leelawadee UI" panose="020B0502040204020203" pitchFamily="34" charset="-34"/>
            </a:endParaRPr>
          </a:p>
          <a:p>
            <a:endParaRPr lang="en-IN" sz="1600" dirty="0"/>
          </a:p>
        </p:txBody>
      </p:sp>
      <p:sp>
        <p:nvSpPr>
          <p:cNvPr id="22" name="TextBox 21"/>
          <p:cNvSpPr txBox="1"/>
          <p:nvPr/>
        </p:nvSpPr>
        <p:spPr>
          <a:xfrm>
            <a:off x="6228184" y="2564904"/>
            <a:ext cx="2448272" cy="2185214"/>
          </a:xfrm>
          <a:prstGeom prst="rect">
            <a:avLst/>
          </a:prstGeom>
          <a:noFill/>
        </p:spPr>
        <p:txBody>
          <a:bodyPr wrap="square" rtlCol="0">
            <a:spAutoFit/>
          </a:bodyPr>
          <a:lstStyle/>
          <a:p>
            <a:pPr algn="ctr">
              <a:lnSpc>
                <a:spcPct val="125000"/>
              </a:lnSpc>
            </a:pPr>
            <a:r>
              <a:rPr lang="en-IN" sz="1600" b="1" dirty="0" smtClean="0">
                <a:solidFill>
                  <a:srgbClr val="FFFFFF"/>
                </a:solidFill>
                <a:latin typeface="Leelawadee UI" panose="020B0502040204020203" pitchFamily="34" charset="-34"/>
                <a:cs typeface="Leelawadee UI" panose="020B0502040204020203" pitchFamily="34" charset="-34"/>
              </a:rPr>
              <a:t>Test Reports</a:t>
            </a:r>
            <a:endParaRPr lang="en-IN" sz="1600" b="1" dirty="0">
              <a:solidFill>
                <a:srgbClr val="FFFFFF"/>
              </a:solidFill>
              <a:latin typeface="Leelawadee UI" panose="020B0502040204020203" pitchFamily="34" charset="-34"/>
              <a:cs typeface="Leelawadee UI" panose="020B0502040204020203" pitchFamily="34" charset="-34"/>
            </a:endParaRPr>
          </a:p>
          <a:p>
            <a:pPr>
              <a:lnSpc>
                <a:spcPct val="125000"/>
              </a:lnSpc>
            </a:pPr>
            <a:endParaRPr lang="en-IN" sz="1600" b="1" dirty="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Sectional test results.</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Analysis at forefront</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Sorting based on shortlisting criteria.</a:t>
            </a:r>
            <a:endParaRPr lang="en-IN" sz="1600" dirty="0">
              <a:latin typeface="Leelawadee UI" panose="020B0502040204020203" pitchFamily="34" charset="-34"/>
              <a:cs typeface="Leelawadee UI" panose="020B0502040204020203" pitchFamily="34" charset="-34"/>
            </a:endParaRPr>
          </a:p>
          <a:p>
            <a:endParaRPr lang="en-IN" sz="1600" dirty="0"/>
          </a:p>
        </p:txBody>
      </p:sp>
    </p:spTree>
    <p:extLst>
      <p:ext uri="{BB962C8B-B14F-4D97-AF65-F5344CB8AC3E}">
        <p14:creationId xmlns:p14="http://schemas.microsoft.com/office/powerpoint/2010/main" val="2521167307"/>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840"/>
          <p:cNvSpPr/>
          <p:nvPr/>
        </p:nvSpPr>
        <p:spPr>
          <a:xfrm>
            <a:off x="539824" y="2492896"/>
            <a:ext cx="2448000" cy="3456384"/>
          </a:xfrm>
          <a:prstGeom prst="rect">
            <a:avLst/>
          </a:prstGeom>
          <a:blipFill>
            <a:blip r:embed="rId2"/>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dirty="0"/>
          </a:p>
        </p:txBody>
      </p:sp>
      <p:sp>
        <p:nvSpPr>
          <p:cNvPr id="5" name="Shape 843"/>
          <p:cNvSpPr/>
          <p:nvPr/>
        </p:nvSpPr>
        <p:spPr>
          <a:xfrm>
            <a:off x="3347864" y="2492896"/>
            <a:ext cx="2448000" cy="3456000"/>
          </a:xfrm>
          <a:prstGeom prst="rect">
            <a:avLst/>
          </a:prstGeom>
          <a:blipFill>
            <a:blip r:embed="rId3"/>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a:p>
        </p:txBody>
      </p:sp>
      <p:sp>
        <p:nvSpPr>
          <p:cNvPr id="6" name="Shape 846"/>
          <p:cNvSpPr/>
          <p:nvPr/>
        </p:nvSpPr>
        <p:spPr>
          <a:xfrm>
            <a:off x="6228184" y="2492896"/>
            <a:ext cx="2448272" cy="3456000"/>
          </a:xfrm>
          <a:prstGeom prst="rect">
            <a:avLst/>
          </a:prstGeom>
          <a:blipFill>
            <a:blip r:embed="rId4"/>
          </a:blipFill>
          <a:ln w="12700">
            <a:miter lim="400000"/>
          </a:ln>
          <a:effectLst>
            <a:outerShdw blurRad="12700" dist="12700" dir="5400000" rotWithShape="0">
              <a:srgbClr val="000000">
                <a:alpha val="50000"/>
              </a:srgbClr>
            </a:outerShdw>
          </a:effectLst>
        </p:spPr>
        <p:txBody>
          <a:bodyPr lIns="27093" tIns="27093" rIns="27093" bIns="27093" anchor="ctr"/>
          <a:lstStyle/>
          <a:p>
            <a:pPr lvl="0" defTabSz="825500">
              <a:defRPr sz="2200"/>
            </a:pPr>
            <a:endParaRPr/>
          </a:p>
        </p:txBody>
      </p:sp>
      <p:sp>
        <p:nvSpPr>
          <p:cNvPr id="12" name="Parallelogram 11"/>
          <p:cNvSpPr/>
          <p:nvPr/>
        </p:nvSpPr>
        <p:spPr>
          <a:xfrm flipV="1">
            <a:off x="1043608" y="260648"/>
            <a:ext cx="7200800"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Parallelogram 12"/>
          <p:cNvSpPr/>
          <p:nvPr/>
        </p:nvSpPr>
        <p:spPr>
          <a:xfrm rot="10800000" flipV="1">
            <a:off x="-828600" y="-27384"/>
            <a:ext cx="1872208" cy="648072"/>
          </a:xfrm>
          <a:prstGeom prst="parallelogram">
            <a:avLst>
              <a:gd name="adj" fmla="val 60834"/>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Parallelogram 13"/>
          <p:cNvSpPr/>
          <p:nvPr/>
        </p:nvSpPr>
        <p:spPr>
          <a:xfrm flipV="1">
            <a:off x="611560" y="-27384"/>
            <a:ext cx="648072"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Parallelogram 14"/>
          <p:cNvSpPr/>
          <p:nvPr/>
        </p:nvSpPr>
        <p:spPr>
          <a:xfrm flipV="1">
            <a:off x="7812360" y="260648"/>
            <a:ext cx="1872208" cy="648072"/>
          </a:xfrm>
          <a:prstGeom prst="parallelogram">
            <a:avLst>
              <a:gd name="adj" fmla="val 60834"/>
            </a:avLst>
          </a:prstGeom>
          <a:solidFill>
            <a:srgbClr val="47C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p:cNvSpPr txBox="1"/>
          <p:nvPr/>
        </p:nvSpPr>
        <p:spPr>
          <a:xfrm>
            <a:off x="1403648" y="395372"/>
            <a:ext cx="6552728" cy="400110"/>
          </a:xfrm>
          <a:prstGeom prst="rect">
            <a:avLst/>
          </a:prstGeom>
          <a:noFill/>
        </p:spPr>
        <p:txBody>
          <a:bodyPr wrap="square" rtlCol="0">
            <a:spAutoFit/>
          </a:bodyPr>
          <a:lstStyle/>
          <a:p>
            <a:r>
              <a:rPr lang="en-IN" sz="2000" dirty="0" smtClean="0">
                <a:solidFill>
                  <a:schemeClr val="bg1"/>
                </a:solidFill>
                <a:latin typeface="Lato Medium" panose="020F0502020204030203" pitchFamily="34" charset="0"/>
                <a:ea typeface="Lato Medium" panose="020F0502020204030203" pitchFamily="34" charset="0"/>
                <a:cs typeface="Lato Medium" panose="020F0502020204030203" pitchFamily="34" charset="0"/>
              </a:rPr>
              <a:t>User Workbench</a:t>
            </a:r>
            <a:endParaRPr lang="en-IN" sz="2000" dirty="0">
              <a:solidFill>
                <a:schemeClr val="bg1"/>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9" name="TextBox 18"/>
          <p:cNvSpPr txBox="1"/>
          <p:nvPr/>
        </p:nvSpPr>
        <p:spPr>
          <a:xfrm>
            <a:off x="251520" y="1484784"/>
            <a:ext cx="8676744" cy="646331"/>
          </a:xfrm>
          <a:prstGeom prst="rect">
            <a:avLst/>
          </a:prstGeom>
          <a:noFill/>
        </p:spPr>
        <p:txBody>
          <a:bodyPr wrap="square" rtlCol="0">
            <a:spAutoFit/>
          </a:bodyPr>
          <a:lstStyle/>
          <a:p>
            <a:r>
              <a:rPr lang="en-IN" dirty="0" smtClean="0">
                <a:latin typeface="Leelawadee UI" panose="020B0502040204020203" pitchFamily="34" charset="-34"/>
                <a:cs typeface="Leelawadee UI" panose="020B0502040204020203" pitchFamily="34" charset="-34"/>
              </a:rPr>
              <a:t>The User workbench allows test takers to update their details, appear for the test and navigate among sections.</a:t>
            </a:r>
            <a:endParaRPr lang="en-IN" dirty="0">
              <a:latin typeface="Leelawadee UI" panose="020B0502040204020203" pitchFamily="34" charset="-34"/>
              <a:cs typeface="Leelawadee UI" panose="020B0502040204020203" pitchFamily="34" charset="-34"/>
            </a:endParaRPr>
          </a:p>
        </p:txBody>
      </p:sp>
      <p:sp>
        <p:nvSpPr>
          <p:cNvPr id="20" name="TextBox 19"/>
          <p:cNvSpPr txBox="1"/>
          <p:nvPr/>
        </p:nvSpPr>
        <p:spPr>
          <a:xfrm>
            <a:off x="539824" y="2492896"/>
            <a:ext cx="2448000" cy="1862048"/>
          </a:xfrm>
          <a:prstGeom prst="rect">
            <a:avLst/>
          </a:prstGeom>
          <a:noFill/>
        </p:spPr>
        <p:txBody>
          <a:bodyPr wrap="square" rtlCol="0">
            <a:spAutoFit/>
          </a:bodyPr>
          <a:lstStyle/>
          <a:p>
            <a:pPr algn="ctr">
              <a:lnSpc>
                <a:spcPct val="125000"/>
              </a:lnSpc>
            </a:pPr>
            <a:r>
              <a:rPr lang="en-IN" b="1" dirty="0" smtClean="0">
                <a:solidFill>
                  <a:srgbClr val="FFFFFF"/>
                </a:solidFill>
                <a:latin typeface="Leelawadee UI" panose="020B0502040204020203" pitchFamily="34" charset="-34"/>
                <a:cs typeface="Leelawadee UI" panose="020B0502040204020203" pitchFamily="34" charset="-34"/>
              </a:rPr>
              <a:t>Update Details</a:t>
            </a:r>
          </a:p>
          <a:p>
            <a:pPr>
              <a:lnSpc>
                <a:spcPct val="125000"/>
              </a:lnSpc>
            </a:pPr>
            <a:endParaRPr lang="en-IN" b="1" dirty="0" smtClean="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Update personal details</a:t>
            </a: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Update Educational details</a:t>
            </a:r>
          </a:p>
          <a:p>
            <a:pPr marL="285750" indent="-285750">
              <a:lnSpc>
                <a:spcPct val="125000"/>
              </a:lnSpc>
              <a:buFont typeface="Arial" panose="020B0604020202020204" pitchFamily="34" charset="0"/>
              <a:buChar char="•"/>
            </a:pPr>
            <a:r>
              <a:rPr lang="en-IN" sz="1400" dirty="0" smtClean="0">
                <a:solidFill>
                  <a:srgbClr val="FFFFFF"/>
                </a:solidFill>
                <a:latin typeface="Leelawadee UI" panose="020B0502040204020203" pitchFamily="34" charset="-34"/>
                <a:cs typeface="Leelawadee UI" panose="020B0502040204020203" pitchFamily="34" charset="-34"/>
              </a:rPr>
              <a:t>Reset Password</a:t>
            </a:r>
            <a:endParaRPr lang="en-IN" sz="1400" dirty="0">
              <a:latin typeface="Leelawadee UI" panose="020B0502040204020203" pitchFamily="34" charset="-34"/>
              <a:cs typeface="Leelawadee UI" panose="020B0502040204020203" pitchFamily="34" charset="-34"/>
            </a:endParaRPr>
          </a:p>
        </p:txBody>
      </p:sp>
      <p:sp>
        <p:nvSpPr>
          <p:cNvPr id="21" name="TextBox 20"/>
          <p:cNvSpPr txBox="1"/>
          <p:nvPr/>
        </p:nvSpPr>
        <p:spPr>
          <a:xfrm>
            <a:off x="3347864" y="2504941"/>
            <a:ext cx="2448000" cy="3516347"/>
          </a:xfrm>
          <a:prstGeom prst="rect">
            <a:avLst/>
          </a:prstGeom>
          <a:noFill/>
        </p:spPr>
        <p:txBody>
          <a:bodyPr wrap="square" rtlCol="0">
            <a:spAutoFit/>
          </a:bodyPr>
          <a:lstStyle/>
          <a:p>
            <a:pPr algn="ctr">
              <a:lnSpc>
                <a:spcPct val="125000"/>
              </a:lnSpc>
            </a:pPr>
            <a:r>
              <a:rPr lang="en-IN" b="1" dirty="0" smtClean="0">
                <a:solidFill>
                  <a:srgbClr val="FFFFFF"/>
                </a:solidFill>
                <a:latin typeface="Leelawadee UI" panose="020B0502040204020203" pitchFamily="34" charset="-34"/>
                <a:cs typeface="Leelawadee UI" panose="020B0502040204020203" pitchFamily="34" charset="-34"/>
              </a:rPr>
              <a:t>Take Test</a:t>
            </a:r>
            <a:endParaRPr lang="en-IN" b="1" dirty="0">
              <a:solidFill>
                <a:srgbClr val="FFFFFF"/>
              </a:solidFill>
              <a:latin typeface="Leelawadee UI" panose="020B0502040204020203" pitchFamily="34" charset="-34"/>
              <a:cs typeface="Leelawadee UI" panose="020B0502040204020203" pitchFamily="34" charset="-34"/>
            </a:endParaRPr>
          </a:p>
          <a:p>
            <a:pPr>
              <a:lnSpc>
                <a:spcPct val="125000"/>
              </a:lnSpc>
            </a:pPr>
            <a:endParaRPr lang="en-IN" sz="1600" b="1" dirty="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Appear for the test by entering the Test ID provided by the HR or do a pre-asses.</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Browse through various questions easily</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Mark question for review if unsure</a:t>
            </a:r>
            <a:endParaRPr lang="en-IN" sz="1600" dirty="0">
              <a:latin typeface="Leelawadee UI" panose="020B0502040204020203" pitchFamily="34" charset="-34"/>
              <a:cs typeface="Leelawadee UI" panose="020B0502040204020203" pitchFamily="34" charset="-34"/>
            </a:endParaRPr>
          </a:p>
        </p:txBody>
      </p:sp>
      <p:sp>
        <p:nvSpPr>
          <p:cNvPr id="22" name="TextBox 21"/>
          <p:cNvSpPr txBox="1"/>
          <p:nvPr/>
        </p:nvSpPr>
        <p:spPr>
          <a:xfrm>
            <a:off x="6228184" y="2492896"/>
            <a:ext cx="2448272" cy="3762568"/>
          </a:xfrm>
          <a:prstGeom prst="rect">
            <a:avLst/>
          </a:prstGeom>
          <a:noFill/>
        </p:spPr>
        <p:txBody>
          <a:bodyPr wrap="square" rtlCol="0">
            <a:spAutoFit/>
          </a:bodyPr>
          <a:lstStyle/>
          <a:p>
            <a:pPr algn="ctr">
              <a:lnSpc>
                <a:spcPct val="125000"/>
              </a:lnSpc>
            </a:pPr>
            <a:r>
              <a:rPr lang="en-IN" b="1" dirty="0" smtClean="0">
                <a:solidFill>
                  <a:srgbClr val="FFFFFF"/>
                </a:solidFill>
                <a:latin typeface="Leelawadee UI" panose="020B0502040204020203" pitchFamily="34" charset="-34"/>
                <a:cs typeface="Leelawadee UI" panose="020B0502040204020203" pitchFamily="34" charset="-34"/>
              </a:rPr>
              <a:t>Feeds and feedback</a:t>
            </a:r>
            <a:endParaRPr lang="en-IN" b="1" dirty="0">
              <a:solidFill>
                <a:srgbClr val="FFFFFF"/>
              </a:solidFill>
              <a:latin typeface="Leelawadee UI" panose="020B0502040204020203" pitchFamily="34" charset="-34"/>
              <a:cs typeface="Leelawadee UI" panose="020B0502040204020203" pitchFamily="34" charset="-34"/>
            </a:endParaRPr>
          </a:p>
          <a:p>
            <a:pPr>
              <a:lnSpc>
                <a:spcPct val="125000"/>
              </a:lnSpc>
            </a:pPr>
            <a:endParaRPr lang="en-IN" sz="1600" b="1" dirty="0">
              <a:solidFill>
                <a:srgbClr val="FFFFFF"/>
              </a:solidFill>
              <a:latin typeface="Leelawadee UI" panose="020B0502040204020203" pitchFamily="34" charset="-34"/>
              <a:cs typeface="Leelawadee UI" panose="020B0502040204020203" pitchFamily="34" charset="-34"/>
            </a:endParaRP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Share your test experience on social media to increase your visibility</a:t>
            </a:r>
          </a:p>
          <a:p>
            <a:pPr marL="285750" indent="-285750">
              <a:lnSpc>
                <a:spcPct val="125000"/>
              </a:lnSpc>
              <a:buFont typeface="Arial" panose="020B0604020202020204" pitchFamily="34" charset="0"/>
              <a:buChar char="•"/>
            </a:pPr>
            <a:r>
              <a:rPr lang="en-IN" sz="1600" dirty="0" smtClean="0">
                <a:solidFill>
                  <a:srgbClr val="FFFFFF"/>
                </a:solidFill>
                <a:latin typeface="Leelawadee UI" panose="020B0502040204020203" pitchFamily="34" charset="-34"/>
                <a:cs typeface="Leelawadee UI" panose="020B0502040204020203" pitchFamily="34" charset="-34"/>
              </a:rPr>
              <a:t>Give feedback to the system administrator and get a better experience at the next login.</a:t>
            </a:r>
            <a:endParaRPr lang="en-IN" sz="1600" dirty="0">
              <a:latin typeface="Leelawadee UI" panose="020B0502040204020203" pitchFamily="34" charset="-34"/>
              <a:cs typeface="Leelawadee UI" panose="020B0502040204020203" pitchFamily="34" charset="-34"/>
            </a:endParaRPr>
          </a:p>
          <a:p>
            <a:endParaRPr lang="en-IN" sz="1600" dirty="0"/>
          </a:p>
        </p:txBody>
      </p:sp>
      <p:sp>
        <p:nvSpPr>
          <p:cNvPr id="2" name="Rectangle 1"/>
          <p:cNvSpPr/>
          <p:nvPr/>
        </p:nvSpPr>
        <p:spPr>
          <a:xfrm>
            <a:off x="4453217" y="3244334"/>
            <a:ext cx="237566" cy="369332"/>
          </a:xfrm>
          <a:prstGeom prst="rect">
            <a:avLst/>
          </a:prstGeom>
        </p:spPr>
        <p:txBody>
          <a:bodyPr wrap="none">
            <a:spAutoFit/>
          </a:bodyPr>
          <a:lstStyle/>
          <a:p>
            <a:r>
              <a:rPr lang="en-IN" dirty="0"/>
              <a:t> </a:t>
            </a:r>
          </a:p>
        </p:txBody>
      </p:sp>
    </p:spTree>
    <p:extLst>
      <p:ext uri="{BB962C8B-B14F-4D97-AF65-F5344CB8AC3E}">
        <p14:creationId xmlns:p14="http://schemas.microsoft.com/office/powerpoint/2010/main" val="1184710374"/>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923</TotalTime>
  <Words>425</Words>
  <Application>Microsoft Office PowerPoint</Application>
  <PresentationFormat>On-screen Show (4:3)</PresentationFormat>
  <Paragraphs>106</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LENOVO</cp:lastModifiedBy>
  <cp:revision>46</cp:revision>
  <dcterms:created xsi:type="dcterms:W3CDTF">2016-09-20T02:33:07Z</dcterms:created>
  <dcterms:modified xsi:type="dcterms:W3CDTF">2016-09-21T09:31:54Z</dcterms:modified>
</cp:coreProperties>
</file>

<file path=docProps/thumbnail.jpeg>
</file>